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67" r:id="rId3"/>
    <p:sldId id="369" r:id="rId4"/>
    <p:sldId id="368" r:id="rId5"/>
    <p:sldId id="370" r:id="rId6"/>
    <p:sldId id="359" r:id="rId7"/>
    <p:sldId id="360" r:id="rId8"/>
    <p:sldId id="361" r:id="rId9"/>
    <p:sldId id="362" r:id="rId10"/>
    <p:sldId id="336" r:id="rId11"/>
    <p:sldId id="32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340"/>
    <a:srgbClr val="37CE14"/>
    <a:srgbClr val="77A2D7"/>
    <a:srgbClr val="58E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600" y="108"/>
      </p:cViewPr>
      <p:guideLst>
        <p:guide orient="horz" pos="2160"/>
        <p:guide pos="2880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Co-file01\&#1076;&#1076;\SALE\&#1040;&#1085;&#1072;&#1083;&#1080;&#1079;%20&#1087;&#1088;&#1086;&#1076;&#1072;&#1078;\!Projects\&#1055;&#1088;&#1086;&#1075;&#1085;&#1086;&#1079;%20&#1088;&#1099;&#1085;&#1082;&#1072;%20&#1082;%20&#1052;&#1052;&#1050;&#1042;&#1071;%202016-2\&#1055;&#1088;&#1086;&#1075;&#1085;&#1086;&#1079;%20&#1088;&#1099;&#1085;&#1082;&#1072;%20&#1074;%20&#1088;&#1072;&#1079;&#1088;&#1077;&#1079;&#1077;%20&#1082;&#1072;&#1085;&#1072;&#1083;&#1086;&#1074;%20&#1080;%20&#1088;&#1077;&#1075;&#1080;&#1086;&#1085;&#1086;&#1074;%20&#1052;&#1052;&#1050;&#1042;&#1071;%202016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страны'!$D$3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4472C4">
                <a:lumMod val="20000"/>
                <a:lumOff val="80000"/>
              </a:srgbClr>
            </a:solidFill>
            <a:ln w="9525" cap="flat" cmpd="sng" algn="ctr">
              <a:solidFill>
                <a:schemeClr val="accent1">
                  <a:tint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страны'!$A$4:$A$8</c:f>
              <c:strCache>
                <c:ptCount val="5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  <c:pt idx="4">
                  <c:v>Китай</c:v>
                </c:pt>
              </c:strCache>
            </c:strRef>
          </c:cat>
          <c:val>
            <c:numRef>
              <c:f>'Диаграмма страны'!$D$4:$D$8</c:f>
              <c:numCache>
                <c:formatCode>0%</c:formatCode>
                <c:ptCount val="5"/>
                <c:pt idx="0">
                  <c:v>1.2999999999999999E-2</c:v>
                </c:pt>
                <c:pt idx="1">
                  <c:v>-1.2E-2</c:v>
                </c:pt>
                <c:pt idx="2">
                  <c:v>5.3999999999999999E-2</c:v>
                </c:pt>
                <c:pt idx="3">
                  <c:v>-8.0000000000000002E-3</c:v>
                </c:pt>
                <c:pt idx="4">
                  <c:v>0.113</c:v>
                </c:pt>
              </c:numCache>
            </c:numRef>
          </c:val>
        </c:ser>
        <c:ser>
          <c:idx val="1"/>
          <c:order val="1"/>
          <c:tx>
            <c:strRef>
              <c:f>'Диаграмма страны'!$E$3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  <a:ln w="9525" cap="flat" cmpd="sng" algn="ctr">
              <a:solidFill>
                <a:schemeClr val="accent1">
                  <a:tint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страны'!$A$4:$A$8</c:f>
              <c:strCache>
                <c:ptCount val="5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  <c:pt idx="4">
                  <c:v>Китай</c:v>
                </c:pt>
              </c:strCache>
            </c:strRef>
          </c:cat>
          <c:val>
            <c:numRef>
              <c:f>'Диаграмма страны'!$E$4:$E$8</c:f>
              <c:numCache>
                <c:formatCode>0%</c:formatCode>
                <c:ptCount val="5"/>
                <c:pt idx="0">
                  <c:v>-3.5000000000000003E-2</c:v>
                </c:pt>
                <c:pt idx="1">
                  <c:v>-0.03</c:v>
                </c:pt>
                <c:pt idx="2">
                  <c:v>-2.3E-2</c:v>
                </c:pt>
                <c:pt idx="3">
                  <c:v>2E-3</c:v>
                </c:pt>
                <c:pt idx="4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'Диаграмма страны'!$F$3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 w="9525" cap="flat" cmpd="sng" algn="ctr">
              <a:solidFill>
                <a:schemeClr val="accent1">
                  <a:shade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страны'!$A$4:$A$8</c:f>
              <c:strCache>
                <c:ptCount val="5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  <c:pt idx="4">
                  <c:v>Китай</c:v>
                </c:pt>
              </c:strCache>
            </c:strRef>
          </c:cat>
          <c:val>
            <c:numRef>
              <c:f>'Диаграмма страны'!$F$4:$F$8</c:f>
              <c:numCache>
                <c:formatCode>0%</c:formatCode>
                <c:ptCount val="5"/>
                <c:pt idx="0">
                  <c:v>4.5999999999999999E-2</c:v>
                </c:pt>
                <c:pt idx="1">
                  <c:v>-1.2999999999999999E-2</c:v>
                </c:pt>
                <c:pt idx="2">
                  <c:v>-2.1999999999999999E-2</c:v>
                </c:pt>
                <c:pt idx="3">
                  <c:v>-2.1999999999999999E-2</c:v>
                </c:pt>
                <c:pt idx="4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'Диаграмма страны'!$G$3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9525" cap="flat" cmpd="sng" algn="ctr">
              <a:solidFill>
                <a:schemeClr val="accent1">
                  <a:shade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страны'!$A$4:$A$8</c:f>
              <c:strCache>
                <c:ptCount val="5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  <c:pt idx="4">
                  <c:v>Китай</c:v>
                </c:pt>
              </c:strCache>
            </c:strRef>
          </c:cat>
          <c:val>
            <c:numRef>
              <c:f>'Диаграмма страны'!$G$4:$G$8</c:f>
              <c:numCache>
                <c:formatCode>0%</c:formatCode>
                <c:ptCount val="5"/>
                <c:pt idx="0">
                  <c:v>-2.5999999999999999E-2</c:v>
                </c:pt>
                <c:pt idx="1">
                  <c:v>1.4999999999999999E-2</c:v>
                </c:pt>
                <c:pt idx="2">
                  <c:v>0.01</c:v>
                </c:pt>
                <c:pt idx="3">
                  <c:v>-1.4E-2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4"/>
        <c:axId val="154946112"/>
        <c:axId val="154946672"/>
      </c:barChart>
      <c:catAx>
        <c:axId val="15494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46672"/>
        <c:crosses val="autoZero"/>
        <c:auto val="1"/>
        <c:lblAlgn val="ctr"/>
        <c:lblOffset val="100"/>
        <c:noMultiLvlLbl val="0"/>
      </c:catAx>
      <c:valAx>
        <c:axId val="154946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49461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Сегменты</a:t>
            </a:r>
            <a:r>
              <a:rPr lang="ru-RU" baseline="0"/>
              <a:t> (млрд. руб.)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'Диаграмма сегменты'!$B$1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сегменты'!$A$10:$A$13</c:f>
              <c:strCache>
                <c:ptCount val="4"/>
                <c:pt idx="0">
                  <c:v>Художественная литература для взрослых</c:v>
                </c:pt>
                <c:pt idx="1">
                  <c:v>Детская литература</c:v>
                </c:pt>
                <c:pt idx="2">
                  <c:v>Прикладная литература (non-fiction)</c:v>
                </c:pt>
                <c:pt idx="3">
                  <c:v>Образование</c:v>
                </c:pt>
              </c:strCache>
            </c:strRef>
          </c:cat>
          <c:val>
            <c:numRef>
              <c:f>'Диаграмма сегменты'!$B$10:$B$13</c:f>
              <c:numCache>
                <c:formatCode>0.00</c:formatCode>
                <c:ptCount val="4"/>
                <c:pt idx="0">
                  <c:v>13.053941429534543</c:v>
                </c:pt>
                <c:pt idx="1">
                  <c:v>13.42660056348276</c:v>
                </c:pt>
                <c:pt idx="2">
                  <c:v>12.744096801146478</c:v>
                </c:pt>
                <c:pt idx="3">
                  <c:v>24.213300733674</c:v>
                </c:pt>
              </c:numCache>
            </c:numRef>
          </c:val>
        </c:ser>
        <c:ser>
          <c:idx val="2"/>
          <c:order val="1"/>
          <c:tx>
            <c:strRef>
              <c:f>'Диаграмма сегменты'!$C$1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shade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shade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65000"/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сегменты'!$A$10:$A$13</c:f>
              <c:strCache>
                <c:ptCount val="4"/>
                <c:pt idx="0">
                  <c:v>Художественная литература для взрослых</c:v>
                </c:pt>
                <c:pt idx="1">
                  <c:v>Детская литература</c:v>
                </c:pt>
                <c:pt idx="2">
                  <c:v>Прикладная литература (non-fiction)</c:v>
                </c:pt>
                <c:pt idx="3">
                  <c:v>Образование</c:v>
                </c:pt>
              </c:strCache>
            </c:strRef>
          </c:cat>
          <c:val>
            <c:numRef>
              <c:f>'Диаграмма сегменты'!$C$10:$C$13</c:f>
              <c:numCache>
                <c:formatCode>0.00</c:formatCode>
                <c:ptCount val="4"/>
                <c:pt idx="0">
                  <c:v>13.235391215405073</c:v>
                </c:pt>
                <c:pt idx="1">
                  <c:v>13.799860059147582</c:v>
                </c:pt>
                <c:pt idx="2">
                  <c:v>13.43865007680896</c:v>
                </c:pt>
                <c:pt idx="3">
                  <c:v>26.39794912259768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9463488"/>
        <c:axId val="189464048"/>
      </c:barChart>
      <c:catAx>
        <c:axId val="189463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64048"/>
        <c:crosses val="autoZero"/>
        <c:auto val="1"/>
        <c:lblAlgn val="ctr"/>
        <c:lblOffset val="100"/>
        <c:noMultiLvlLbl val="0"/>
      </c:catAx>
      <c:valAx>
        <c:axId val="189464048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18946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Доли каналов в 2016 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1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8106060606060604E-2"/>
                  <c:y val="-0.197971230158730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828462585674548E-2"/>
                  <c:y val="5.814055093453958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9.96310515873014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670162305944938"/>
                      <c:h val="0.1373415969949499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6569408644547236E-2"/>
                  <c:y val="-2.21168846785171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00430775749444E-2"/>
                  <c:y val="2.0407359461716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699692807457364E-2"/>
                  <c:y val="1.83459652309593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1355256601893375"/>
                      <c:h val="9.4409925575399734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2.4744339692964388E-2"/>
                  <c:y val="8.76151236380073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8947960261025529"/>
                  <c:y val="2.61410767817837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каналы'!$M$4:$M$10</c:f>
              <c:strCache>
                <c:ptCount val="7"/>
                <c:pt idx="0">
                  <c:v>Книжные магазины</c:v>
                </c:pt>
                <c:pt idx="1">
                  <c:v>Интернет-магазины</c:v>
                </c:pt>
                <c:pt idx="2">
                  <c:v>Бюджетные организации</c:v>
                </c:pt>
                <c:pt idx="3">
                  <c:v>Федеральные сети</c:v>
                </c:pt>
                <c:pt idx="4">
                  <c:v>FMCG</c:v>
                </c:pt>
                <c:pt idx="5">
                  <c:v>Неструктурированные продажи</c:v>
                </c:pt>
                <c:pt idx="6">
                  <c:v>Киосковые сети</c:v>
                </c:pt>
              </c:strCache>
            </c:strRef>
          </c:cat>
          <c:val>
            <c:numRef>
              <c:f>'Диаграмма каналы'!$Q$4:$Q$10</c:f>
              <c:numCache>
                <c:formatCode>0%</c:formatCode>
                <c:ptCount val="7"/>
                <c:pt idx="0">
                  <c:v>0.41333532180265031</c:v>
                </c:pt>
                <c:pt idx="1">
                  <c:v>0.15863780786460172</c:v>
                </c:pt>
                <c:pt idx="2">
                  <c:v>0.14757148451953431</c:v>
                </c:pt>
                <c:pt idx="3">
                  <c:v>0.13864281907228479</c:v>
                </c:pt>
                <c:pt idx="4">
                  <c:v>8.0471124277132239E-2</c:v>
                </c:pt>
                <c:pt idx="5">
                  <c:v>4.1507170482465043E-2</c:v>
                </c:pt>
                <c:pt idx="6">
                  <c:v>1.9834271981331565E-2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Динамика по каналам продаж (млрд. руб.)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'Диаграмма каналы'!$N$3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каналы'!$M$4:$M$10</c:f>
              <c:strCache>
                <c:ptCount val="7"/>
                <c:pt idx="0">
                  <c:v>Книжные магазины</c:v>
                </c:pt>
                <c:pt idx="1">
                  <c:v>Интернет-магазины</c:v>
                </c:pt>
                <c:pt idx="2">
                  <c:v>Бюджетные организации</c:v>
                </c:pt>
                <c:pt idx="3">
                  <c:v>Федеральные сети</c:v>
                </c:pt>
                <c:pt idx="4">
                  <c:v>FMCG</c:v>
                </c:pt>
                <c:pt idx="5">
                  <c:v>Неструктурированные продажи</c:v>
                </c:pt>
                <c:pt idx="6">
                  <c:v>Киосковые сети</c:v>
                </c:pt>
              </c:strCache>
            </c:strRef>
          </c:cat>
          <c:val>
            <c:numRef>
              <c:f>'Диаграмма каналы'!$N$4:$N$10</c:f>
              <c:numCache>
                <c:formatCode>0.0</c:formatCode>
                <c:ptCount val="7"/>
                <c:pt idx="0">
                  <c:v>26.791788812801169</c:v>
                </c:pt>
                <c:pt idx="1">
                  <c:v>8.7619025816414933</c:v>
                </c:pt>
                <c:pt idx="2">
                  <c:v>9.2384176691630611</c:v>
                </c:pt>
                <c:pt idx="3">
                  <c:v>7.2474712669346966</c:v>
                </c:pt>
                <c:pt idx="4">
                  <c:v>5.5994588820004738</c:v>
                </c:pt>
                <c:pt idx="5">
                  <c:v>4.1665000000000001</c:v>
                </c:pt>
                <c:pt idx="6">
                  <c:v>1.6324003152968987</c:v>
                </c:pt>
              </c:numCache>
            </c:numRef>
          </c:val>
        </c:ser>
        <c:ser>
          <c:idx val="1"/>
          <c:order val="1"/>
          <c:tx>
            <c:strRef>
              <c:f>'Диаграмма каналы'!$O$3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каналы'!$M$4:$M$10</c:f>
              <c:strCache>
                <c:ptCount val="7"/>
                <c:pt idx="0">
                  <c:v>Книжные магазины</c:v>
                </c:pt>
                <c:pt idx="1">
                  <c:v>Интернет-магазины</c:v>
                </c:pt>
                <c:pt idx="2">
                  <c:v>Бюджетные организации</c:v>
                </c:pt>
                <c:pt idx="3">
                  <c:v>Федеральные сети</c:v>
                </c:pt>
                <c:pt idx="4">
                  <c:v>FMCG</c:v>
                </c:pt>
                <c:pt idx="5">
                  <c:v>Неструктурированные продажи</c:v>
                </c:pt>
                <c:pt idx="6">
                  <c:v>Киосковые сети</c:v>
                </c:pt>
              </c:strCache>
            </c:strRef>
          </c:cat>
          <c:val>
            <c:numRef>
              <c:f>'Диаграмма каналы'!$O$4:$O$10</c:f>
              <c:numCache>
                <c:formatCode>0.0</c:formatCode>
                <c:ptCount val="7"/>
                <c:pt idx="0">
                  <c:v>27.676533471849297</c:v>
                </c:pt>
                <c:pt idx="1">
                  <c:v>10.622234219222477</c:v>
                </c:pt>
                <c:pt idx="2">
                  <c:v>9.8812439086573924</c:v>
                </c:pt>
                <c:pt idx="3">
                  <c:v>9.2833891039143026</c:v>
                </c:pt>
                <c:pt idx="4">
                  <c:v>5.388268669757597</c:v>
                </c:pt>
                <c:pt idx="5">
                  <c:v>2.7792800000000697</c:v>
                </c:pt>
                <c:pt idx="6">
                  <c:v>1.3280836730502859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0171984"/>
        <c:axId val="190172544"/>
      </c:barChart>
      <c:catAx>
        <c:axId val="190171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172544"/>
        <c:crosses val="autoZero"/>
        <c:auto val="1"/>
        <c:lblAlgn val="ctr"/>
        <c:lblOffset val="100"/>
        <c:noMultiLvlLbl val="0"/>
      </c:catAx>
      <c:valAx>
        <c:axId val="190172544"/>
        <c:scaling>
          <c:orientation val="minMax"/>
        </c:scaling>
        <c:delete val="0"/>
        <c:axPos val="t"/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17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Доли регионов</a:t>
            </a:r>
            <a:r>
              <a:rPr lang="ru-RU" sz="1600" baseline="0"/>
              <a:t> </a:t>
            </a:r>
            <a:r>
              <a:rPr lang="ru-RU" sz="1600"/>
              <a:t>в 201</a:t>
            </a:r>
            <a:r>
              <a:rPr lang="en-US" sz="1600"/>
              <a:t>6</a:t>
            </a:r>
            <a:r>
              <a:rPr lang="ru-RU" sz="1600"/>
              <a:t> году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1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Ref>
              <c:f>'Диаграмма регионы'!$A$4:$A$11</c:f>
              <c:strCache>
                <c:ptCount val="8"/>
                <c:pt idx="0">
                  <c:v>Центральный</c:v>
                </c:pt>
                <c:pt idx="1">
                  <c:v>Северо-Западный</c:v>
                </c:pt>
                <c:pt idx="2">
                  <c:v>Приволжский</c:v>
                </c:pt>
                <c:pt idx="3">
                  <c:v>Сибирский</c:v>
                </c:pt>
                <c:pt idx="4">
                  <c:v>Уральский</c:v>
                </c:pt>
                <c:pt idx="5">
                  <c:v>Южный</c:v>
                </c:pt>
                <c:pt idx="6">
                  <c:v>Северо-Кавказский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'Диаграмма регионы'!$F$4:$F$11</c:f>
              <c:numCache>
                <c:formatCode>0%</c:formatCode>
                <c:ptCount val="8"/>
                <c:pt idx="0">
                  <c:v>0.49608980054816942</c:v>
                </c:pt>
                <c:pt idx="1">
                  <c:v>0.16955498939765895</c:v>
                </c:pt>
                <c:pt idx="2">
                  <c:v>9.7964317657846162E-2</c:v>
                </c:pt>
                <c:pt idx="3">
                  <c:v>6.3650052170736118E-2</c:v>
                </c:pt>
                <c:pt idx="4">
                  <c:v>7.9986744346441263E-2</c:v>
                </c:pt>
                <c:pt idx="5">
                  <c:v>6.5505500023063393E-2</c:v>
                </c:pt>
                <c:pt idx="6">
                  <c:v>1.5381449373792409E-2</c:v>
                </c:pt>
                <c:pt idx="7">
                  <c:v>1.1867146482292236E-2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по каналам</a:t>
            </a:r>
            <a:r>
              <a:rPr lang="ru-RU" baseline="0"/>
              <a:t> продаж (млрд. руб.)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'Диаграмма регионы'!$B$3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регионы'!$A$4:$A$11</c:f>
              <c:strCache>
                <c:ptCount val="8"/>
                <c:pt idx="0">
                  <c:v>Центральный</c:v>
                </c:pt>
                <c:pt idx="1">
                  <c:v>Северо-Западный</c:v>
                </c:pt>
                <c:pt idx="2">
                  <c:v>Приволжский</c:v>
                </c:pt>
                <c:pt idx="3">
                  <c:v>Сибирский</c:v>
                </c:pt>
                <c:pt idx="4">
                  <c:v>Уральский</c:v>
                </c:pt>
                <c:pt idx="5">
                  <c:v>Южный</c:v>
                </c:pt>
                <c:pt idx="6">
                  <c:v>Северо-Кавказский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'Диаграмма регионы'!$B$4:$B$11</c:f>
              <c:numCache>
                <c:formatCode>#,##0.0</c:formatCode>
                <c:ptCount val="8"/>
                <c:pt idx="0">
                  <c:v>24.415355499919709</c:v>
                </c:pt>
                <c:pt idx="1">
                  <c:v>9.2047409603533339</c:v>
                </c:pt>
                <c:pt idx="2">
                  <c:v>5.0538221348642871</c:v>
                </c:pt>
                <c:pt idx="3">
                  <c:v>3.2360239911787203</c:v>
                </c:pt>
                <c:pt idx="4">
                  <c:v>3.8961661179767249</c:v>
                </c:pt>
                <c:pt idx="5">
                  <c:v>2.8981393017264625</c:v>
                </c:pt>
                <c:pt idx="6">
                  <c:v>0.82187759548587214</c:v>
                </c:pt>
                <c:pt idx="7">
                  <c:v>0.84531392633267943</c:v>
                </c:pt>
              </c:numCache>
            </c:numRef>
          </c:val>
        </c:ser>
        <c:ser>
          <c:idx val="1"/>
          <c:order val="1"/>
          <c:tx>
            <c:strRef>
              <c:f>'Диаграмма регионы'!$C$3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'Диаграмма регионы'!$A$4:$A$11</c:f>
              <c:strCache>
                <c:ptCount val="8"/>
                <c:pt idx="0">
                  <c:v>Центральный</c:v>
                </c:pt>
                <c:pt idx="1">
                  <c:v>Северо-Западный</c:v>
                </c:pt>
                <c:pt idx="2">
                  <c:v>Приволжский</c:v>
                </c:pt>
                <c:pt idx="3">
                  <c:v>Сибирский</c:v>
                </c:pt>
                <c:pt idx="4">
                  <c:v>Уральский</c:v>
                </c:pt>
                <c:pt idx="5">
                  <c:v>Южный</c:v>
                </c:pt>
                <c:pt idx="6">
                  <c:v>Северо-Кавказский</c:v>
                </c:pt>
                <c:pt idx="7">
                  <c:v>Дальневосточный</c:v>
                </c:pt>
              </c:strCache>
            </c:strRef>
          </c:cat>
          <c:val>
            <c:numRef>
              <c:f>'Диаграмма регионы'!$C$4:$C$11</c:f>
              <c:numCache>
                <c:formatCode>#,##0.0</c:formatCode>
                <c:ptCount val="8"/>
                <c:pt idx="0">
                  <c:v>27.026353732927028</c:v>
                </c:pt>
                <c:pt idx="1">
                  <c:v>9.2371443951887393</c:v>
                </c:pt>
                <c:pt idx="2">
                  <c:v>5.3369738690459148</c:v>
                </c:pt>
                <c:pt idx="3">
                  <c:v>3.4675754736032776</c:v>
                </c:pt>
                <c:pt idx="4">
                  <c:v>4.3575780922394127</c:v>
                </c:pt>
                <c:pt idx="5">
                  <c:v>3.5686579589407836</c:v>
                </c:pt>
                <c:pt idx="6">
                  <c:v>0.83796218193133043</c:v>
                </c:pt>
                <c:pt idx="7">
                  <c:v>0.64650734257486264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0175344"/>
        <c:axId val="190175904"/>
      </c:barChart>
      <c:catAx>
        <c:axId val="19017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175904"/>
        <c:crosses val="autoZero"/>
        <c:auto val="1"/>
        <c:lblAlgn val="ctr"/>
        <c:lblOffset val="100"/>
        <c:noMultiLvlLbl val="0"/>
      </c:catAx>
      <c:valAx>
        <c:axId val="190175904"/>
        <c:scaling>
          <c:orientation val="minMax"/>
        </c:scaling>
        <c:delete val="0"/>
        <c:axPos val="t"/>
        <c:numFmt formatCode="#,##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17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Прирост конечных продаж книг 2016 г. к 2015 г. 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Кон.пр.'!$C$14</c:f>
              <c:strCache>
                <c:ptCount val="1"/>
                <c:pt idx="0">
                  <c:v>2016 к 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>
                  <a:lumMod val="60000"/>
                  <a:lumOff val="40000"/>
                </a:srgb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Кон.пр.'!$A$15:$A$19</c:f>
              <c:strCache>
                <c:ptCount val="5"/>
                <c:pt idx="0">
                  <c:v>Федеральные сети (Новый книжный, Буквоед) *</c:v>
                </c:pt>
                <c:pt idx="1">
                  <c:v>Лабиринт</c:v>
                </c:pt>
                <c:pt idx="2">
                  <c:v>Озон</c:v>
                </c:pt>
                <c:pt idx="3">
                  <c:v>Региональные книжные сети</c:v>
                </c:pt>
                <c:pt idx="4">
                  <c:v>Московские VIP</c:v>
                </c:pt>
              </c:strCache>
            </c:strRef>
          </c:cat>
          <c:val>
            <c:numRef>
              <c:f>'Диаграмма Кон.пр.'!$C$15:$C$19</c:f>
              <c:numCache>
                <c:formatCode>0%</c:formatCode>
                <c:ptCount val="5"/>
                <c:pt idx="0">
                  <c:v>0.28100000000000003</c:v>
                </c:pt>
                <c:pt idx="1">
                  <c:v>0.29299999999999998</c:v>
                </c:pt>
                <c:pt idx="2">
                  <c:v>5.5E-2</c:v>
                </c:pt>
                <c:pt idx="3">
                  <c:v>8.5000000000000006E-2</c:v>
                </c:pt>
                <c:pt idx="4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0726416"/>
        <c:axId val="190726976"/>
      </c:barChart>
      <c:catAx>
        <c:axId val="19072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726976"/>
        <c:crosses val="autoZero"/>
        <c:auto val="1"/>
        <c:lblAlgn val="ctr"/>
        <c:lblOffset val="100"/>
        <c:noMultiLvlLbl val="0"/>
      </c:catAx>
      <c:valAx>
        <c:axId val="19072697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7264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7A2D7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rgbClr val="77A2D7"/>
                </a:fgClr>
                <a:bgClr>
                  <a:schemeClr val="bg1"/>
                </a:bgClr>
              </a:patt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2030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739136"/>
        <c:axId val="227739696"/>
      </c:barChart>
      <c:catAx>
        <c:axId val="22773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7739696"/>
        <c:crosses val="autoZero"/>
        <c:auto val="1"/>
        <c:lblAlgn val="ctr"/>
        <c:lblOffset val="100"/>
        <c:noMultiLvlLbl val="0"/>
      </c:catAx>
      <c:valAx>
        <c:axId val="22773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2773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wdUpDiag">
              <a:fgClr>
                <a:srgbClr val="77A2D7"/>
              </a:fgClr>
              <a:bgClr>
                <a:schemeClr val="bg1"/>
              </a:bgClr>
            </a:patt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7A2D7"/>
              </a:solidFill>
              <a:ln>
                <a:noFill/>
              </a:ln>
            </c:spPr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2030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14.5</c:v>
                </c:pt>
                <c:pt idx="1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741936"/>
        <c:axId val="227742496"/>
      </c:barChart>
      <c:catAx>
        <c:axId val="22774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7742496"/>
        <c:crosses val="autoZero"/>
        <c:auto val="1"/>
        <c:lblAlgn val="ctr"/>
        <c:lblOffset val="100"/>
        <c:noMultiLvlLbl val="0"/>
      </c:catAx>
      <c:valAx>
        <c:axId val="227742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27741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Динамика</a:t>
            </a:r>
            <a:r>
              <a:rPr lang="ru-RU" baseline="0">
                <a:solidFill>
                  <a:schemeClr val="tx1"/>
                </a:solidFill>
              </a:rPr>
              <a:t> рынка электронных книг</a:t>
            </a:r>
            <a:endParaRPr lang="ru-RU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страны'!$D$17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4472C4">
                <a:lumMod val="20000"/>
                <a:lumOff val="80000"/>
              </a:srgbClr>
            </a:solidFill>
            <a:ln w="9525" cap="flat" cmpd="sng" algn="ctr">
              <a:solidFill>
                <a:schemeClr val="accent1">
                  <a:tint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страны'!$A$18:$A$21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страны'!$D$18:$D$21</c:f>
              <c:numCache>
                <c:formatCode>0%</c:formatCode>
                <c:ptCount val="4"/>
                <c:pt idx="0">
                  <c:v>0.44238975817923176</c:v>
                </c:pt>
                <c:pt idx="1">
                  <c:v>0.42105263157894735</c:v>
                </c:pt>
                <c:pt idx="2">
                  <c:v>0.65600000000000003</c:v>
                </c:pt>
                <c:pt idx="3">
                  <c:v>1.74</c:v>
                </c:pt>
              </c:numCache>
            </c:numRef>
          </c:val>
        </c:ser>
        <c:ser>
          <c:idx val="1"/>
          <c:order val="1"/>
          <c:tx>
            <c:strRef>
              <c:f>'Диаграмма страны'!$E$17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  <a:ln w="9525" cap="flat" cmpd="sng" algn="ctr">
              <a:solidFill>
                <a:schemeClr val="accent1">
                  <a:tint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страны'!$A$18:$A$21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страны'!$E$18:$E$21</c:f>
              <c:numCache>
                <c:formatCode>0%</c:formatCode>
                <c:ptCount val="4"/>
                <c:pt idx="0">
                  <c:v>1.9066403681788247E-2</c:v>
                </c:pt>
                <c:pt idx="1">
                  <c:v>0.29629629629629628</c:v>
                </c:pt>
                <c:pt idx="2">
                  <c:v>0.192</c:v>
                </c:pt>
                <c:pt idx="3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'Диаграмма страны'!$F$17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 w="9525" cap="flat" cmpd="sng" algn="ctr">
              <a:solidFill>
                <a:schemeClr val="accent1">
                  <a:shade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страны'!$A$18:$A$21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страны'!$F$18:$F$21</c:f>
              <c:numCache>
                <c:formatCode>0%</c:formatCode>
                <c:ptCount val="4"/>
                <c:pt idx="0">
                  <c:v>8.7096774193548443E-2</c:v>
                </c:pt>
                <c:pt idx="1">
                  <c:v>0.53300000000000003</c:v>
                </c:pt>
                <c:pt idx="2">
                  <c:v>0.11</c:v>
                </c:pt>
                <c:pt idx="3">
                  <c:v>7.5999999999999998E-2</c:v>
                </c:pt>
              </c:numCache>
            </c:numRef>
          </c:val>
        </c:ser>
        <c:ser>
          <c:idx val="3"/>
          <c:order val="3"/>
          <c:tx>
            <c:strRef>
              <c:f>'Диаграмма страны'!$G$17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9525" cap="flat" cmpd="sng" algn="ctr">
              <a:solidFill>
                <a:schemeClr val="accent1">
                  <a:shade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страны'!$A$18:$A$21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страны'!$G$18:$G$21</c:f>
              <c:numCache>
                <c:formatCode>General</c:formatCode>
                <c:ptCount val="4"/>
                <c:pt idx="0" formatCode="0%">
                  <c:v>-0.123</c:v>
                </c:pt>
                <c:pt idx="2" formatCode="0%">
                  <c:v>-2.4E-2</c:v>
                </c:pt>
                <c:pt idx="3" formatCode="0%">
                  <c:v>4.7E-2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4"/>
        <c:axId val="154950592"/>
        <c:axId val="154951152"/>
      </c:barChart>
      <c:catAx>
        <c:axId val="15495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951152"/>
        <c:crosses val="autoZero"/>
        <c:auto val="1"/>
        <c:lblAlgn val="ctr"/>
        <c:lblOffset val="100"/>
        <c:noMultiLvlLbl val="0"/>
      </c:catAx>
      <c:valAx>
        <c:axId val="154951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49505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Доля рынка электронных книг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страны'!$D$17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4472C4">
                <a:lumMod val="20000"/>
                <a:lumOff val="80000"/>
              </a:srgbClr>
            </a:solidFill>
            <a:ln w="9525" cap="flat" cmpd="sng" algn="ctr">
              <a:solidFill>
                <a:schemeClr val="accent1">
                  <a:tint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страны'!$A$26:$A$29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страны'!$D$26:$D$29</c:f>
              <c:numCache>
                <c:formatCode>0%</c:formatCode>
                <c:ptCount val="4"/>
                <c:pt idx="0">
                  <c:v>0.19400000000000001</c:v>
                </c:pt>
                <c:pt idx="1">
                  <c:v>3.1E-2</c:v>
                </c:pt>
                <c:pt idx="2">
                  <c:v>0.12103507399589288</c:v>
                </c:pt>
                <c:pt idx="3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'Диаграмма страны'!$E$17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  <a:ln w="9525" cap="flat" cmpd="sng" algn="ctr">
              <a:solidFill>
                <a:schemeClr val="accent1">
                  <a:tint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страны'!$A$26:$A$29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страны'!$E$26:$E$29</c:f>
              <c:numCache>
                <c:formatCode>0%</c:formatCode>
                <c:ptCount val="4"/>
                <c:pt idx="0">
                  <c:v>0.20899999999999999</c:v>
                </c:pt>
                <c:pt idx="1">
                  <c:v>4.1000000000000002E-2</c:v>
                </c:pt>
                <c:pt idx="2">
                  <c:v>0.14758977285643227</c:v>
                </c:pt>
                <c:pt idx="3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'Диаграмма страны'!$F$17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 w="9525" cap="flat" cmpd="sng" algn="ctr">
              <a:solidFill>
                <a:schemeClr val="accent1">
                  <a:shade val="86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страны'!$A$26:$A$29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страны'!$F$26:$F$29</c:f>
              <c:numCache>
                <c:formatCode>0%</c:formatCode>
                <c:ptCount val="4"/>
                <c:pt idx="0">
                  <c:v>0.218</c:v>
                </c:pt>
                <c:pt idx="1">
                  <c:v>6.4000000000000001E-2</c:v>
                </c:pt>
                <c:pt idx="2">
                  <c:v>0.16826441144036944</c:v>
                </c:pt>
                <c:pt idx="3">
                  <c:v>4.2999999999999997E-2</c:v>
                </c:pt>
              </c:numCache>
            </c:numRef>
          </c:val>
        </c:ser>
        <c:ser>
          <c:idx val="3"/>
          <c:order val="3"/>
          <c:tx>
            <c:strRef>
              <c:f>'Диаграмма страны'!$G$17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9525" cap="flat" cmpd="sng" algn="ctr">
              <a:solidFill>
                <a:schemeClr val="accent1">
                  <a:shade val="58000"/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'Диаграмма страны'!$A$26:$A$29</c:f>
              <c:strCache>
                <c:ptCount val="4"/>
                <c:pt idx="0">
                  <c:v>США</c:v>
                </c:pt>
                <c:pt idx="1">
                  <c:v>Франция</c:v>
                </c:pt>
                <c:pt idx="2">
                  <c:v>Великобритания</c:v>
                </c:pt>
                <c:pt idx="3">
                  <c:v>Германия</c:v>
                </c:pt>
              </c:strCache>
            </c:strRef>
          </c:cat>
          <c:val>
            <c:numRef>
              <c:f>'Диаграмма страны'!$G$26:$G$29</c:f>
              <c:numCache>
                <c:formatCode>General</c:formatCode>
                <c:ptCount val="4"/>
                <c:pt idx="2" formatCode="0%">
                  <c:v>0.15</c:v>
                </c:pt>
                <c:pt idx="3" formatCode="0%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4"/>
        <c:axId val="189135744"/>
        <c:axId val="189136304"/>
      </c:barChart>
      <c:catAx>
        <c:axId val="18913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136304"/>
        <c:crosses val="autoZero"/>
        <c:auto val="1"/>
        <c:lblAlgn val="ctr"/>
        <c:lblOffset val="100"/>
        <c:noMultiLvlLbl val="0"/>
      </c:catAx>
      <c:valAx>
        <c:axId val="1891363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91357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рынок'!$B$3</c:f>
              <c:strCache>
                <c:ptCount val="1"/>
                <c:pt idx="0">
                  <c:v>Книжный рынок РФ (млрд руб.)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pattFill prst="wdUp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pattFill prst="wdUp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'Диаграмма рынок'!$A$5:$A$9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'Диаграмма рынок'!$B$5:$B$9</c:f>
              <c:numCache>
                <c:formatCode>#,##0.00</c:formatCode>
                <c:ptCount val="5"/>
                <c:pt idx="0">
                  <c:v>64.409747531626905</c:v>
                </c:pt>
                <c:pt idx="1">
                  <c:v>62.913471217760218</c:v>
                </c:pt>
                <c:pt idx="2">
                  <c:v>65.137939527837787</c:v>
                </c:pt>
                <c:pt idx="3">
                  <c:v>69.709033046451424</c:v>
                </c:pt>
                <c:pt idx="4">
                  <c:v>73.10935495525915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719184"/>
        <c:axId val="188719744"/>
      </c:barChart>
      <c:catAx>
        <c:axId val="18871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19744"/>
        <c:crosses val="autoZero"/>
        <c:auto val="1"/>
        <c:lblAlgn val="ctr"/>
        <c:lblOffset val="100"/>
        <c:noMultiLvlLbl val="0"/>
      </c:catAx>
      <c:valAx>
        <c:axId val="18871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71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Книжный рынок </a:t>
            </a:r>
            <a:r>
              <a:rPr lang="ru-RU" dirty="0" smtClean="0">
                <a:solidFill>
                  <a:schemeClr val="tx1"/>
                </a:solidFill>
              </a:rPr>
              <a:t>РФ </a:t>
            </a:r>
            <a:r>
              <a:rPr lang="ru-RU" dirty="0">
                <a:solidFill>
                  <a:schemeClr val="tx1"/>
                </a:solidFill>
              </a:rPr>
              <a:t>(млн. экз.)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'Диаграмма рынок'!$B$3</c:f>
              <c:strCache>
                <c:ptCount val="1"/>
                <c:pt idx="0">
                  <c:v>Книжный рынок РФ (млрд руб.)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7A2D7"/>
              </a:solidFill>
              <a:ln w="9525" cap="flat" cmpd="sng" algn="ctr">
                <a:noFill/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77A2D7"/>
              </a:solidFill>
              <a:ln w="9525" cap="flat" cmpd="sng" algn="ctr">
                <a:noFill/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7A2D7"/>
              </a:solidFill>
              <a:ln w="9525" cap="flat" cmpd="sng" algn="ctr">
                <a:noFill/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pattFill prst="wdUpDiag">
                <a:fgClr>
                  <a:srgbClr val="77A2D7"/>
                </a:fgClr>
                <a:bgClr>
                  <a:sysClr val="window" lastClr="FFFFFF"/>
                </a:bgClr>
              </a:pattFill>
              <a:ln w="9525" cap="flat" cmpd="sng" algn="ctr">
                <a:noFill/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pattFill prst="wdUpDiag">
                <a:fgClr>
                  <a:srgbClr val="77A2D7"/>
                </a:fgClr>
                <a:bgClr>
                  <a:sysClr val="window" lastClr="FFFFFF"/>
                </a:bgClr>
              </a:pattFill>
              <a:ln w="9525" cap="flat" cmpd="sng" algn="ctr">
                <a:noFill/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'Диаграмма рынок'!$A$24:$A$28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'Диаграмма рынок'!$B$24:$B$28</c:f>
              <c:numCache>
                <c:formatCode>0</c:formatCode>
                <c:ptCount val="5"/>
                <c:pt idx="0">
                  <c:v>391.00153347315432</c:v>
                </c:pt>
                <c:pt idx="1">
                  <c:v>333.0696742705278</c:v>
                </c:pt>
                <c:pt idx="2">
                  <c:v>297.95246134579065</c:v>
                </c:pt>
                <c:pt idx="3">
                  <c:v>296.8741079077451</c:v>
                </c:pt>
                <c:pt idx="4">
                  <c:v>296.88845614395728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9012864"/>
        <c:axId val="189013424"/>
      </c:barChart>
      <c:catAx>
        <c:axId val="18901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3424"/>
        <c:crosses val="autoZero"/>
        <c:auto val="1"/>
        <c:lblAlgn val="ctr"/>
        <c:lblOffset val="100"/>
        <c:noMultiLvlLbl val="0"/>
      </c:catAx>
      <c:valAx>
        <c:axId val="18901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Драйверы </a:t>
            </a:r>
            <a:r>
              <a:rPr lang="ru-RU" dirty="0" smtClean="0">
                <a:solidFill>
                  <a:schemeClr val="tx1"/>
                </a:solidFill>
              </a:rPr>
              <a:t>роста в натуральном выражении, </a:t>
            </a:r>
            <a:r>
              <a:rPr lang="ru-RU" dirty="0">
                <a:solidFill>
                  <a:schemeClr val="tx1"/>
                </a:solidFill>
              </a:rPr>
              <a:t>2016 </a:t>
            </a:r>
            <a:r>
              <a:rPr lang="en-US" dirty="0">
                <a:solidFill>
                  <a:schemeClr val="tx1"/>
                </a:solidFill>
              </a:rPr>
              <a:t>vs 201</a:t>
            </a:r>
            <a:r>
              <a:rPr lang="ru-RU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'Факторы роста, шт.'!$L$2:$L$4</c:f>
              <c:strCache>
                <c:ptCount val="3"/>
                <c:pt idx="0">
                  <c:v>Бюджет</c:v>
                </c:pt>
                <c:pt idx="1">
                  <c:v>Коммерческий рынок</c:v>
                </c:pt>
                <c:pt idx="2">
                  <c:v>Электронные книги</c:v>
                </c:pt>
              </c:strCache>
            </c:strRef>
          </c:cat>
          <c:val>
            <c:numRef>
              <c:f>'Факторы роста, шт.'!$N$2:$N$4</c:f>
              <c:numCache>
                <c:formatCode>0%</c:formatCode>
                <c:ptCount val="3"/>
                <c:pt idx="0">
                  <c:v>1.4058635978914324E-2</c:v>
                </c:pt>
                <c:pt idx="1">
                  <c:v>-2.869432151009399E-2</c:v>
                </c:pt>
                <c:pt idx="2">
                  <c:v>0.57083346330536044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015664"/>
        <c:axId val="189016224"/>
      </c:barChart>
      <c:catAx>
        <c:axId val="189015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6224"/>
        <c:crosses val="autoZero"/>
        <c:auto val="1"/>
        <c:lblAlgn val="ctr"/>
        <c:lblOffset val="100"/>
        <c:noMultiLvlLbl val="0"/>
      </c:catAx>
      <c:valAx>
        <c:axId val="189016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Драйверы </a:t>
            </a:r>
            <a:r>
              <a:rPr lang="ru-RU" dirty="0" smtClean="0"/>
              <a:t>роста в рублёвом выражении, </a:t>
            </a:r>
            <a:r>
              <a:rPr lang="ru-RU" dirty="0"/>
              <a:t>2016 </a:t>
            </a:r>
            <a:r>
              <a:rPr lang="en-US" dirty="0"/>
              <a:t>vs 201</a:t>
            </a:r>
            <a:r>
              <a:rPr lang="ru-RU" dirty="0"/>
              <a:t>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'Факторы роста, руб.'!$L$2:$L$4</c:f>
              <c:strCache>
                <c:ptCount val="3"/>
                <c:pt idx="0">
                  <c:v>Бюджет</c:v>
                </c:pt>
                <c:pt idx="1">
                  <c:v>Коммерческий рынок</c:v>
                </c:pt>
                <c:pt idx="2">
                  <c:v>Электронные книги</c:v>
                </c:pt>
              </c:strCache>
            </c:strRef>
          </c:cat>
          <c:val>
            <c:numRef>
              <c:f>'Факторы роста, руб.'!$N$2:$N$4</c:f>
              <c:numCache>
                <c:formatCode>0%</c:formatCode>
                <c:ptCount val="3"/>
                <c:pt idx="0">
                  <c:v>6.9581855087589517E-2</c:v>
                </c:pt>
                <c:pt idx="1">
                  <c:v>5.1496482088992046E-2</c:v>
                </c:pt>
                <c:pt idx="2">
                  <c:v>0.61764705882352944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018464"/>
        <c:axId val="189019024"/>
      </c:barChart>
      <c:catAx>
        <c:axId val="18901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9024"/>
        <c:crosses val="autoZero"/>
        <c:auto val="1"/>
        <c:lblAlgn val="ctr"/>
        <c:lblOffset val="100"/>
        <c:noMultiLvlLbl val="0"/>
      </c:catAx>
      <c:valAx>
        <c:axId val="1890190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01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Динамика </a:t>
            </a:r>
            <a:r>
              <a:rPr lang="ru-RU" dirty="0" smtClean="0"/>
              <a:t>рублёвых продаж </a:t>
            </a:r>
            <a:r>
              <a:rPr lang="ru-RU" dirty="0"/>
              <a:t>электронных</a:t>
            </a:r>
            <a:r>
              <a:rPr lang="ru-RU" baseline="0" dirty="0"/>
              <a:t> </a:t>
            </a:r>
            <a:r>
              <a:rPr lang="ru-RU" baseline="0" dirty="0" smtClean="0"/>
              <a:t>книг (млрд. руб.)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'Диаграмма рынок'!$B$70</c:f>
              <c:strCache>
                <c:ptCount val="1"/>
                <c:pt idx="0">
                  <c:v>Электронные книги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3"/>
            <c:marker>
              <c:symbol val="circle"/>
              <c:size val="10"/>
              <c:spPr>
                <a:noFill/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</c:dPt>
          <c:dPt>
            <c:idx val="4"/>
            <c:marker>
              <c:symbol val="circle"/>
              <c:size val="10"/>
              <c:spPr>
                <a:noFill/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'Диаграмма рынок'!$A$71:$A$75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'Диаграмма рынок'!$B$71:$B$75</c:f>
              <c:numCache>
                <c:formatCode>#,##0.0</c:formatCode>
                <c:ptCount val="5"/>
                <c:pt idx="0">
                  <c:v>0.5</c:v>
                </c:pt>
                <c:pt idx="1">
                  <c:v>0.95</c:v>
                </c:pt>
                <c:pt idx="2">
                  <c:v>1.7</c:v>
                </c:pt>
                <c:pt idx="3">
                  <c:v>2.75</c:v>
                </c:pt>
                <c:pt idx="4">
                  <c:v>4.0999999999999996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459008"/>
        <c:axId val="189459568"/>
      </c:lineChart>
      <c:catAx>
        <c:axId val="18945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59568"/>
        <c:crosses val="autoZero"/>
        <c:auto val="1"/>
        <c:lblAlgn val="ctr"/>
        <c:lblOffset val="100"/>
        <c:noMultiLvlLbl val="0"/>
      </c:catAx>
      <c:valAx>
        <c:axId val="18945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5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>
                <a:solidFill>
                  <a:schemeClr val="tx1">
                    <a:lumMod val="50000"/>
                    <a:lumOff val="50000"/>
                  </a:schemeClr>
                </a:solidFill>
              </a:rPr>
              <a:t>Доли сегментов в 2016 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3701311148255751E-2"/>
                  <c:y val="7.1825839409030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93317365383972"/>
                      <c:h val="0.153252564411594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7843139562711613E-3"/>
                  <c:y val="1.17053179171754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062494920375391"/>
                  <c:y val="-1.34014904632302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736422521175882"/>
                      <c:h val="0.1373415969949499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1052532123960695E-3"/>
                  <c:y val="-9.29802517361111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сегменты'!$A$2:$A$5</c:f>
              <c:strCache>
                <c:ptCount val="4"/>
                <c:pt idx="0">
                  <c:v>Художественная литература для взрослых</c:v>
                </c:pt>
                <c:pt idx="1">
                  <c:v>Детская литература</c:v>
                </c:pt>
                <c:pt idx="2">
                  <c:v>Прикладная литература (non-fiction)</c:v>
                </c:pt>
                <c:pt idx="3">
                  <c:v>Образование</c:v>
                </c:pt>
              </c:strCache>
            </c:strRef>
          </c:cat>
          <c:val>
            <c:numRef>
              <c:f>'Диаграмма сегменты'!$C$2:$C$5</c:f>
              <c:numCache>
                <c:formatCode>0%</c:formatCode>
                <c:ptCount val="4"/>
                <c:pt idx="0">
                  <c:v>0.19766401355024493</c:v>
                </c:pt>
                <c:pt idx="1">
                  <c:v>0.20609407620289585</c:v>
                </c:pt>
                <c:pt idx="2">
                  <c:v>0.20069958399020157</c:v>
                </c:pt>
                <c:pt idx="3">
                  <c:v>0.39554232625665758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FA2B708-F830-4E4F-BCAE-3D25C1F06BE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72CA35F-7EA5-49FB-9BF8-03681BF3F7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42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lnSpc>
                <a:spcPct val="80000"/>
              </a:lnSpc>
              <a:spcBef>
                <a:spcPct val="50000"/>
              </a:spcBef>
              <a:defRPr sz="700">
                <a:solidFill>
                  <a:schemeClr val="tx1"/>
                </a:solidFill>
                <a:latin typeface="Arial" pitchFamily="34" charset="0"/>
              </a:defRPr>
            </a:lvl1pPr>
            <a:lvl2pPr marL="740721" indent="-284893" algn="ctr" eaLnBrk="0" hangingPunct="0">
              <a:lnSpc>
                <a:spcPct val="80000"/>
              </a:lnSpc>
              <a:spcBef>
                <a:spcPct val="50000"/>
              </a:spcBef>
              <a:defRPr sz="700">
                <a:solidFill>
                  <a:schemeClr val="tx1"/>
                </a:solidFill>
                <a:latin typeface="Arial" pitchFamily="34" charset="0"/>
              </a:defRPr>
            </a:lvl2pPr>
            <a:lvl3pPr marL="1139571" indent="-227914" algn="ctr" eaLnBrk="0" hangingPunct="0">
              <a:lnSpc>
                <a:spcPct val="80000"/>
              </a:lnSpc>
              <a:spcBef>
                <a:spcPct val="50000"/>
              </a:spcBef>
              <a:defRPr sz="700">
                <a:solidFill>
                  <a:schemeClr val="tx1"/>
                </a:solidFill>
                <a:latin typeface="Arial" pitchFamily="34" charset="0"/>
              </a:defRPr>
            </a:lvl3pPr>
            <a:lvl4pPr marL="1595399" indent="-227914" algn="ctr" eaLnBrk="0" hangingPunct="0">
              <a:lnSpc>
                <a:spcPct val="80000"/>
              </a:lnSpc>
              <a:spcBef>
                <a:spcPct val="50000"/>
              </a:spcBef>
              <a:defRPr sz="700">
                <a:solidFill>
                  <a:schemeClr val="tx1"/>
                </a:solidFill>
                <a:latin typeface="Arial" pitchFamily="34" charset="0"/>
              </a:defRPr>
            </a:lvl4pPr>
            <a:lvl5pPr marL="2051228" indent="-227914" algn="ctr" eaLnBrk="0" hangingPunct="0">
              <a:lnSpc>
                <a:spcPct val="80000"/>
              </a:lnSpc>
              <a:spcBef>
                <a:spcPct val="50000"/>
              </a:spcBef>
              <a:defRPr sz="700">
                <a:solidFill>
                  <a:schemeClr val="tx1"/>
                </a:solidFill>
                <a:latin typeface="Arial" pitchFamily="34" charset="0"/>
              </a:defRPr>
            </a:lvl5pPr>
            <a:lvl6pPr marL="2507056" indent="-227914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</a:defRPr>
            </a:lvl6pPr>
            <a:lvl7pPr marL="2962885" indent="-227914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</a:defRPr>
            </a:lvl7pPr>
            <a:lvl8pPr marL="3418713" indent="-227914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</a:defRPr>
            </a:lvl8pPr>
            <a:lvl9pPr marL="3874541" indent="-227914"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defRPr/>
            </a:pPr>
            <a:fld id="{377961E2-327A-4595-9AED-81772C30348A}" type="slidenum">
              <a:rPr lang="ru-RU" sz="1200">
                <a:solidFill>
                  <a:prstClr val="black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7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5724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ookun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267D-E36A-48B7-B9BD-62570D950491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1CD3-D95A-4B50-BD0C-515DF25C4F33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67F3-383F-4B04-AC1F-A8D590763F60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7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57B1-3379-471E-888F-4A3937655B9E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8" descr="Российский Книжный Союз">
            <a:hlinkClick r:id="rId2" tooltip="Российский Книжный Союз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92773"/>
            <a:ext cx="1224136" cy="36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55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5615-5DCD-4E81-BE2F-FE3E768E3348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96E-B05A-46C3-881C-9BB2E2001245}" type="datetime1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9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3830-4558-4555-A5E1-13DAD207B99C}" type="datetime1">
              <a:rPr lang="ru-RU" smtClean="0"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6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7087-8DBE-4690-A31A-40A2A2C3B87E}" type="datetime1">
              <a:rPr lang="ru-RU" smtClean="0"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646A-DE4F-4933-92E6-4265AFAAEE14}" type="datetime1">
              <a:rPr lang="ru-RU" smtClean="0"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6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2609-083B-42AB-8BC6-6516E626B14A}" type="datetime1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8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EA35-1087-43C5-950D-06F1C25F5D95}" type="datetime1">
              <a:rPr lang="ru-RU" smtClean="0"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FF68-6291-484F-9A75-568D44BB13B5}" type="datetime1">
              <a:rPr lang="ru-RU" smtClean="0"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8800-5660-445C-B6A8-4C09145A5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chart" Target="../charts/char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9532" y="2852936"/>
            <a:ext cx="8424936" cy="165618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352928" cy="1656184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spcBef>
                <a:spcPts val="0"/>
              </a:spcBef>
            </a:pPr>
            <a:r>
              <a:rPr lang="ru-RU" sz="2800" dirty="0">
                <a:solidFill>
                  <a:schemeClr val="bg1"/>
                </a:solidFill>
              </a:rPr>
              <a:t>Состояние и перспективы </a:t>
            </a:r>
            <a:r>
              <a:rPr lang="ru-RU" sz="2800" dirty="0" smtClean="0">
                <a:solidFill>
                  <a:schemeClr val="bg1"/>
                </a:solidFill>
              </a:rPr>
              <a:t>развития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российского книжного рынка: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от стабилизации к качественному росту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7250" y="4653136"/>
            <a:ext cx="6552728" cy="194421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</a:pPr>
            <a:endParaRPr lang="en-US" sz="2400" b="1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Олег Новиков</a:t>
            </a:r>
          </a:p>
          <a:p>
            <a:pPr>
              <a:lnSpc>
                <a:spcPts val="16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вице-президент Российского книжного союза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Москва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ts val="16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8 сентября 2016 г.</a:t>
            </a:r>
          </a:p>
        </p:txBody>
      </p:sp>
      <p:pic>
        <p:nvPicPr>
          <p:cNvPr id="29698" name="Picture 2" descr="C:\Users\gostevskaya\Desktop\Untitled-1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2675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5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Диаграмма 263"/>
          <p:cNvGraphicFramePr/>
          <p:nvPr>
            <p:extLst>
              <p:ext uri="{D42A27DB-BD31-4B8C-83A1-F6EECF244321}">
                <p14:modId xmlns:p14="http://schemas.microsoft.com/office/powerpoint/2010/main" val="2917555640"/>
              </p:ext>
            </p:extLst>
          </p:nvPr>
        </p:nvGraphicFramePr>
        <p:xfrm>
          <a:off x="611560" y="2420888"/>
          <a:ext cx="3384376" cy="297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74967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Объем продаж книг на душу населения, ед.</a:t>
            </a:r>
            <a:endParaRPr lang="ru-RU" sz="1600" b="1" dirty="0"/>
          </a:p>
        </p:txBody>
      </p:sp>
      <p:graphicFrame>
        <p:nvGraphicFramePr>
          <p:cNvPr id="267" name="Диаграмма 266"/>
          <p:cNvGraphicFramePr/>
          <p:nvPr>
            <p:extLst>
              <p:ext uri="{D42A27DB-BD31-4B8C-83A1-F6EECF244321}">
                <p14:modId xmlns:p14="http://schemas.microsoft.com/office/powerpoint/2010/main" val="3894417299"/>
              </p:ext>
            </p:extLst>
          </p:nvPr>
        </p:nvGraphicFramePr>
        <p:xfrm>
          <a:off x="4932040" y="2132856"/>
          <a:ext cx="3384376" cy="326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8" name="TextBox 267"/>
          <p:cNvSpPr txBox="1"/>
          <p:nvPr/>
        </p:nvSpPr>
        <p:spPr>
          <a:xfrm>
            <a:off x="5004048" y="174967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Количество книжных магазинов на 1 млн. человек, ед.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90872" y="125760"/>
            <a:ext cx="7869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/>
              <a:t>Целевые </a:t>
            </a:r>
            <a:r>
              <a:rPr lang="ru-RU" sz="1800" b="1" dirty="0"/>
              <a:t>показатели Стратегии культурной </a:t>
            </a:r>
            <a:r>
              <a:rPr lang="ru-RU" sz="1800" b="1" dirty="0" smtClean="0"/>
              <a:t>политики в </a:t>
            </a:r>
            <a:r>
              <a:rPr lang="ru-RU" sz="1800" b="1" dirty="0"/>
              <a:t>сфере издания и продвижения книг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2915816" y="2221774"/>
            <a:ext cx="3528392" cy="430357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Совершенствование законодательства         в сфере образования, культуры, массовых коммуникаций, предпринимательства, защиты авторских прав</a:t>
            </a:r>
          </a:p>
          <a:p>
            <a:pPr>
              <a:lnSpc>
                <a:spcPts val="1400"/>
              </a:lnSpc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Поддержка государством «Национальной программы поддержки и развития чтения»</a:t>
            </a:r>
          </a:p>
          <a:p>
            <a:pPr>
              <a:lnSpc>
                <a:spcPts val="1400"/>
              </a:lnSpc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Принятие региональных программ поддержки и развития чтения</a:t>
            </a:r>
          </a:p>
          <a:p>
            <a:pPr>
              <a:lnSpc>
                <a:spcPts val="1400"/>
              </a:lnSpc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>
                <a:solidFill>
                  <a:schemeClr val="tx1"/>
                </a:solidFill>
              </a:rPr>
              <a:t>Налоговое </a:t>
            </a:r>
            <a:r>
              <a:rPr lang="ru-RU" sz="1300" dirty="0" smtClean="0">
                <a:solidFill>
                  <a:schemeClr val="tx1"/>
                </a:solidFill>
              </a:rPr>
              <a:t>стимулирование, финансовая поддержка книжной отрасли</a:t>
            </a:r>
          </a:p>
          <a:p>
            <a:pPr>
              <a:lnSpc>
                <a:spcPts val="1400"/>
              </a:lnSpc>
            </a:pPr>
            <a:endParaRPr lang="ru-RU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Формирование организационных механизмов на федеральном                        и региональном уровнях</a:t>
            </a:r>
          </a:p>
          <a:p>
            <a:pPr>
              <a:lnSpc>
                <a:spcPts val="1400"/>
              </a:lnSpc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Применение механизмов      государственно-частного партнерства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2214124"/>
            <a:ext cx="2088232" cy="279905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Реализация мер        по продвижению         и информированию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Развитие библиотек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Развитие книжных магазинов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Развитие онлайн распространения         и доставки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60648"/>
            <a:ext cx="359024" cy="648072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90872" y="0"/>
            <a:ext cx="7869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/>
              <a:t>Возможности для развития чтения</a:t>
            </a:r>
            <a:endParaRPr lang="ru-RU" sz="1800" b="1" dirty="0"/>
          </a:p>
        </p:txBody>
      </p:sp>
      <p:sp>
        <p:nvSpPr>
          <p:cNvPr id="13" name="Скругленный прямоугольник 2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7544" y="1052736"/>
            <a:ext cx="2304256" cy="881006"/>
          </a:xfrm>
          <a:prstGeom prst="rect">
            <a:avLst/>
          </a:prstGeom>
          <a:solidFill>
            <a:srgbClr val="A51340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ts val="1500"/>
              </a:lnSpc>
            </a:pPr>
            <a:r>
              <a:rPr lang="ru-RU" sz="1600" b="1" dirty="0" smtClean="0"/>
              <a:t>Развитие мотивации</a:t>
            </a:r>
          </a:p>
          <a:p>
            <a:pPr algn="ctr">
              <a:lnSpc>
                <a:spcPts val="1500"/>
              </a:lnSpc>
            </a:pPr>
            <a:r>
              <a:rPr lang="ru-RU" sz="1600" b="1" dirty="0" smtClean="0"/>
              <a:t>к чтению</a:t>
            </a:r>
          </a:p>
          <a:p>
            <a:pPr algn="ctr">
              <a:lnSpc>
                <a:spcPts val="1500"/>
              </a:lnSpc>
            </a:pPr>
            <a:r>
              <a:rPr lang="ru-RU" sz="1600" b="1" dirty="0" smtClean="0"/>
              <a:t>в системе образования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231034"/>
            <a:ext cx="2304256" cy="37902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>
                <a:solidFill>
                  <a:schemeClr val="tx1"/>
                </a:solidFill>
              </a:rPr>
              <a:t>Повышение качества преподавания русского языка и литературы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Формирование интереса    к чтению и литературе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Повышение уровня читательской компетенции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Развитие школьных библиотек</a:t>
            </a: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endParaRPr lang="ru-RU" sz="13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400"/>
              </a:lnSpc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Повышение уровня </a:t>
            </a:r>
            <a:r>
              <a:rPr lang="ru-RU" sz="1300" dirty="0" err="1" smtClean="0">
                <a:solidFill>
                  <a:schemeClr val="tx1"/>
                </a:solidFill>
              </a:rPr>
              <a:t>медийно</a:t>
            </a:r>
            <a:r>
              <a:rPr lang="ru-RU" sz="1300" dirty="0" smtClean="0">
                <a:solidFill>
                  <a:schemeClr val="tx1"/>
                </a:solidFill>
              </a:rPr>
              <a:t>-информационной грамотности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2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15816" y="1061996"/>
            <a:ext cx="3528392" cy="881006"/>
          </a:xfrm>
          <a:prstGeom prst="rect">
            <a:avLst/>
          </a:prstGeom>
          <a:solidFill>
            <a:srgbClr val="A51340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ts val="1500"/>
              </a:lnSpc>
            </a:pPr>
            <a:r>
              <a:rPr lang="ru-RU" sz="1600" b="1" dirty="0" smtClean="0"/>
              <a:t>Настройка институциональной</a:t>
            </a:r>
          </a:p>
          <a:p>
            <a:pPr algn="ctr">
              <a:lnSpc>
                <a:spcPts val="1500"/>
              </a:lnSpc>
            </a:pPr>
            <a:r>
              <a:rPr lang="ru-RU" sz="1600" b="1" dirty="0" smtClean="0"/>
              <a:t>среды</a:t>
            </a:r>
            <a:endParaRPr lang="ru-RU" sz="1600" b="1" dirty="0"/>
          </a:p>
        </p:txBody>
      </p:sp>
      <p:sp>
        <p:nvSpPr>
          <p:cNvPr id="17" name="Скругленный прямоугольник 2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88224" y="1052736"/>
            <a:ext cx="2088232" cy="881006"/>
          </a:xfrm>
          <a:prstGeom prst="rect">
            <a:avLst/>
          </a:prstGeom>
          <a:solidFill>
            <a:srgbClr val="A51340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ts val="1500"/>
              </a:lnSpc>
            </a:pPr>
            <a:r>
              <a:rPr lang="ru-RU" sz="1600" b="1" dirty="0" smtClean="0"/>
              <a:t>Развитие инфраструктуры</a:t>
            </a:r>
          </a:p>
          <a:p>
            <a:pPr algn="ctr">
              <a:lnSpc>
                <a:spcPts val="1500"/>
              </a:lnSpc>
            </a:pPr>
            <a:r>
              <a:rPr lang="ru-RU" sz="1600" b="1" dirty="0"/>
              <a:t>д</a:t>
            </a:r>
            <a:r>
              <a:rPr lang="ru-RU" sz="1600" b="1" dirty="0" smtClean="0"/>
              <a:t>ля чтения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15" y="157200"/>
            <a:ext cx="864096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/>
              <a:t>В 2015 г. рост «бумажного» книжного рынка США сменился падением из-за отсутствия ярких бестселлеров. Франция и Великобритания, напротив, демонстрируют небольшой рост. Т</a:t>
            </a:r>
            <a:r>
              <a:rPr lang="ru-RU" sz="1800" b="1" dirty="0" smtClean="0"/>
              <a:t>емпы </a:t>
            </a:r>
            <a:r>
              <a:rPr lang="ru-RU" sz="1800" b="1" dirty="0"/>
              <a:t>роста в </a:t>
            </a:r>
            <a:r>
              <a:rPr lang="ru-RU" sz="1800" b="1" dirty="0" smtClean="0"/>
              <a:t>Китае снижаются, но по прежнему остаются очень высокими</a:t>
            </a:r>
            <a:endParaRPr lang="ru-RU" sz="1800" b="1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539732"/>
              </p:ext>
            </p:extLst>
          </p:nvPr>
        </p:nvGraphicFramePr>
        <p:xfrm>
          <a:off x="572416" y="1340988"/>
          <a:ext cx="7992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0872" y="573908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0" dirty="0">
                <a:solidFill>
                  <a:srgbClr val="000000"/>
                </a:solidFill>
              </a:rPr>
              <a:t>*</a:t>
            </a:r>
            <a:r>
              <a:rPr lang="en-US" sz="1400" b="1" kern="0" dirty="0" err="1">
                <a:solidFill>
                  <a:srgbClr val="000000"/>
                </a:solidFill>
              </a:rPr>
              <a:t>Данные</a:t>
            </a:r>
            <a:r>
              <a:rPr lang="en-US" sz="1400" b="1" kern="0" dirty="0">
                <a:solidFill>
                  <a:srgbClr val="000000"/>
                </a:solidFill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</a:rPr>
              <a:t>доклада</a:t>
            </a:r>
            <a:r>
              <a:rPr lang="en-US" sz="1400" b="1" kern="0" dirty="0">
                <a:solidFill>
                  <a:srgbClr val="000000"/>
                </a:solidFill>
              </a:rPr>
              <a:t> “The Business of books 2016” Frankfurter </a:t>
            </a:r>
            <a:r>
              <a:rPr lang="en-US" sz="1400" b="1" kern="0" dirty="0" err="1">
                <a:solidFill>
                  <a:srgbClr val="000000"/>
                </a:solidFill>
              </a:rPr>
              <a:t>Buchmesse</a:t>
            </a:r>
            <a:r>
              <a:rPr lang="en-US" sz="1400" b="1" kern="0" dirty="0">
                <a:solidFill>
                  <a:srgbClr val="000000"/>
                </a:solidFill>
              </a:rPr>
              <a:t> Business Club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257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/>
              <a:t>В </a:t>
            </a:r>
            <a:r>
              <a:rPr lang="ru-RU" sz="1800" b="1" dirty="0" smtClean="0"/>
              <a:t>англоязычных странах продажи электронных книг в 2015 г. впервые снизились в стоимостном исчислении.</a:t>
            </a:r>
            <a:r>
              <a:rPr lang="en-US" sz="1800" b="1" dirty="0" smtClean="0"/>
              <a:t> </a:t>
            </a:r>
            <a:r>
              <a:rPr lang="ru-RU" sz="1800" b="1" dirty="0" smtClean="0"/>
              <a:t>Рост в Германии замедлился практически до нуля</a:t>
            </a:r>
            <a:endParaRPr lang="ru-RU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0872" y="573908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0" dirty="0">
                <a:solidFill>
                  <a:srgbClr val="000000"/>
                </a:solidFill>
              </a:rPr>
              <a:t>*</a:t>
            </a:r>
            <a:r>
              <a:rPr lang="en-US" sz="1400" b="1" kern="0" dirty="0" err="1">
                <a:solidFill>
                  <a:srgbClr val="000000"/>
                </a:solidFill>
              </a:rPr>
              <a:t>Данные</a:t>
            </a:r>
            <a:r>
              <a:rPr lang="en-US" sz="1400" b="1" kern="0" dirty="0">
                <a:solidFill>
                  <a:srgbClr val="000000"/>
                </a:solidFill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</a:rPr>
              <a:t>доклада</a:t>
            </a:r>
            <a:r>
              <a:rPr lang="en-US" sz="1400" b="1" kern="0" dirty="0">
                <a:solidFill>
                  <a:srgbClr val="000000"/>
                </a:solidFill>
              </a:rPr>
              <a:t> </a:t>
            </a:r>
            <a:r>
              <a:rPr lang="en-US" sz="1400" b="1" kern="0" dirty="0" smtClean="0">
                <a:solidFill>
                  <a:srgbClr val="000000"/>
                </a:solidFill>
              </a:rPr>
              <a:t>“Global eBook 2016”</a:t>
            </a:r>
            <a:endParaRPr lang="en-US" sz="1400" b="1" kern="0" dirty="0">
              <a:solidFill>
                <a:srgbClr val="000000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199942"/>
              </p:ext>
            </p:extLst>
          </p:nvPr>
        </p:nvGraphicFramePr>
        <p:xfrm>
          <a:off x="576000" y="1196752"/>
          <a:ext cx="7992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358419"/>
              </p:ext>
            </p:extLst>
          </p:nvPr>
        </p:nvGraphicFramePr>
        <p:xfrm>
          <a:off x="588327" y="3467920"/>
          <a:ext cx="7992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157547"/>
              </p:ext>
            </p:extLst>
          </p:nvPr>
        </p:nvGraphicFramePr>
        <p:xfrm>
          <a:off x="4932040" y="1196752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891686"/>
              </p:ext>
            </p:extLst>
          </p:nvPr>
        </p:nvGraphicFramePr>
        <p:xfrm>
          <a:off x="611560" y="1268760"/>
          <a:ext cx="39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257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В натуральном выражении книжный рынок </a:t>
            </a:r>
            <a:r>
              <a:rPr lang="ru-RU" sz="1800" b="1" dirty="0" err="1" smtClean="0"/>
              <a:t>стагнирует</a:t>
            </a:r>
            <a:r>
              <a:rPr lang="ru-RU" sz="1800" b="1" dirty="0" smtClean="0"/>
              <a:t>, благодаря росту электронных книг, развитию новых каналов сбыта и выводу на рынок новых товарных категорий (блокноты, раскраски). Рублёвый рынок растёт на 7% в 2016 г., в 2017 г. ожидается рост на 5%</a:t>
            </a:r>
            <a:endParaRPr lang="ru-RU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0872" y="5352293"/>
            <a:ext cx="3960000" cy="1413153"/>
          </a:xfrm>
          <a:prstGeom prst="roundRect">
            <a:avLst/>
          </a:prstGeom>
          <a:noFill/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Снижение рынка в натуральном выражении в 2016 г. </a:t>
            </a:r>
            <a:r>
              <a:rPr lang="ru-RU" sz="1400" b="1" kern="0" dirty="0" smtClean="0">
                <a:solidFill>
                  <a:srgbClr val="000000"/>
                </a:solidFill>
              </a:rPr>
              <a:t>почти прекратилось</a:t>
            </a:r>
          </a:p>
          <a:p>
            <a:pPr marL="0" marR="0" lvl="0" indent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1456" y="3717032"/>
            <a:ext cx="540000" cy="338674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11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1376" y="4195767"/>
            <a:ext cx="540000" cy="338674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15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4195767"/>
            <a:ext cx="540000" cy="338674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b="1" i="1" kern="0" dirty="0">
                <a:solidFill>
                  <a:srgbClr val="000000"/>
                </a:solidFill>
              </a:rPr>
              <a:t>0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3888" y="3717032"/>
            <a:ext cx="540000" cy="338674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b="1" i="1" kern="0" dirty="0">
                <a:solidFill>
                  <a:srgbClr val="000000"/>
                </a:solidFill>
              </a:rPr>
              <a:t>0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671397" y="4176896"/>
            <a:ext cx="540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8264" y="3707596"/>
            <a:ext cx="540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+</a:t>
            </a:r>
            <a:r>
              <a:rPr lang="ru-RU" sz="1200" b="1" i="1" kern="0" dirty="0">
                <a:solidFill>
                  <a:srgbClr val="000000"/>
                </a:solidFill>
              </a:rPr>
              <a:t>4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0000" y="4176896"/>
            <a:ext cx="540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+</a:t>
            </a:r>
            <a:r>
              <a:rPr lang="ru-RU" sz="1200" b="1" i="1" kern="0" dirty="0">
                <a:solidFill>
                  <a:srgbClr val="000000"/>
                </a:solidFill>
              </a:rPr>
              <a:t>7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0352" y="3717032"/>
            <a:ext cx="540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+</a:t>
            </a:r>
            <a:r>
              <a:rPr lang="ru-RU" sz="1200" b="1" i="1" kern="0" dirty="0">
                <a:solidFill>
                  <a:srgbClr val="000000"/>
                </a:solidFill>
              </a:rPr>
              <a:t>5</a:t>
            </a:r>
            <a:r>
              <a:rPr kumimoji="0" lang="en-US" sz="12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</a:rPr>
              <a:t>%</a:t>
            </a:r>
            <a:endParaRPr kumimoji="0" lang="ru-RU" sz="12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8264" y="1717211"/>
            <a:ext cx="1224136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ts val="1800"/>
              </a:lnSpc>
              <a:defRPr/>
            </a:pPr>
            <a:r>
              <a:rPr lang="en-US" sz="1400" b="1" i="1" kern="0" dirty="0" smtClean="0">
                <a:solidFill>
                  <a:srgbClr val="000000"/>
                </a:solidFill>
              </a:rPr>
              <a:t>CAGR </a:t>
            </a:r>
            <a:r>
              <a:rPr lang="ru-RU" sz="1400" b="1" i="1" kern="0" dirty="0" smtClean="0">
                <a:solidFill>
                  <a:srgbClr val="000000"/>
                </a:solidFill>
              </a:rPr>
              <a:t>3</a:t>
            </a:r>
            <a:r>
              <a:rPr lang="en-US" sz="1400" b="1" i="1" kern="0" dirty="0" smtClean="0">
                <a:solidFill>
                  <a:srgbClr val="000000"/>
                </a:solidFill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0332" y="5352293"/>
            <a:ext cx="3960000" cy="1413153"/>
          </a:xfrm>
          <a:prstGeom prst="roundRect">
            <a:avLst/>
          </a:prstGeom>
          <a:noFill/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400" b="1" kern="0" dirty="0">
                <a:solidFill>
                  <a:srgbClr val="000000"/>
                </a:solidFill>
              </a:rPr>
              <a:t>Замедлившееся снижение рынка в натуральном выражении обеспечило рублёвый рост в 2016 г. В 2017 г. ожидается более умеренный рост из-за снижения темпов роста цен</a:t>
            </a:r>
            <a:endParaRPr lang="ru-RU" sz="1400" b="1" kern="0" dirty="0">
              <a:solidFill>
                <a:srgbClr val="6767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257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На российском рынке электронные книги – единственный канал, активно растущий в штучном выражении.</a:t>
            </a:r>
            <a:br>
              <a:rPr lang="ru-RU" sz="1800" b="1" dirty="0" smtClean="0"/>
            </a:br>
            <a:r>
              <a:rPr lang="ru-RU" sz="1800" b="1" dirty="0" smtClean="0"/>
              <a:t>В рублёвом выражении все каналы растут за счёт небольшого роста цен</a:t>
            </a:r>
            <a:endParaRPr lang="ru-RU" sz="1800" b="1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90805"/>
              </p:ext>
            </p:extLst>
          </p:nvPr>
        </p:nvGraphicFramePr>
        <p:xfrm>
          <a:off x="359024" y="1652555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746820"/>
              </p:ext>
            </p:extLst>
          </p:nvPr>
        </p:nvGraphicFramePr>
        <p:xfrm>
          <a:off x="5121447" y="1652460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908385"/>
              </p:ext>
            </p:extLst>
          </p:nvPr>
        </p:nvGraphicFramePr>
        <p:xfrm>
          <a:off x="5122096" y="4653136"/>
          <a:ext cx="36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9024" y="4653136"/>
            <a:ext cx="3960000" cy="1150953"/>
          </a:xfrm>
          <a:prstGeom prst="roundRect">
            <a:avLst/>
          </a:prstGeom>
          <a:noFill/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В отличие от западного рынка, где рост продаж электронных книг практически прекратился, в России продажи динамично растут все последние 5 лет</a:t>
            </a:r>
            <a:endParaRPr lang="ru-RU" sz="1400" b="1" kern="0" dirty="0">
              <a:solidFill>
                <a:srgbClr val="6767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120623"/>
              </p:ext>
            </p:extLst>
          </p:nvPr>
        </p:nvGraphicFramePr>
        <p:xfrm>
          <a:off x="3907200" y="1340768"/>
          <a:ext cx="5292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0872" y="125760"/>
            <a:ext cx="7869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/>
              <a:t>В 2016 г. наблюдался </a:t>
            </a:r>
            <a:r>
              <a:rPr lang="ru-RU" sz="1800" b="1" dirty="0" smtClean="0"/>
              <a:t>рост </a:t>
            </a:r>
            <a:r>
              <a:rPr lang="ru-RU" sz="1800" b="1" dirty="0"/>
              <a:t>во всех </a:t>
            </a:r>
            <a:r>
              <a:rPr lang="ru-RU" sz="1800" b="1" dirty="0" smtClean="0"/>
              <a:t>сегментах (данные без учёта электронных книг), быстрее всего растёт образование (с учётом шлейфа)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2045084"/>
            <a:ext cx="792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5" y="2975450"/>
            <a:ext cx="792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lang="ru-RU" sz="1400" b="1" i="1" kern="0" dirty="0">
                <a:solidFill>
                  <a:srgbClr val="000000"/>
                </a:solidFill>
              </a:rPr>
              <a:t>3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5856" y="3917292"/>
            <a:ext cx="792000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+5%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209075"/>
              </p:ext>
            </p:extLst>
          </p:nvPr>
        </p:nvGraphicFramePr>
        <p:xfrm>
          <a:off x="157271" y="1340768"/>
          <a:ext cx="3600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6706" y="4820432"/>
            <a:ext cx="792000" cy="360000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lang="ru-RU" sz="1400" b="1" i="1" kern="0" dirty="0">
                <a:solidFill>
                  <a:srgbClr val="000000"/>
                </a:solidFill>
              </a:rPr>
              <a:t>9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708427"/>
              </p:ext>
            </p:extLst>
          </p:nvPr>
        </p:nvGraphicFramePr>
        <p:xfrm>
          <a:off x="4940661" y="1196752"/>
          <a:ext cx="39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890459"/>
              </p:ext>
            </p:extLst>
          </p:nvPr>
        </p:nvGraphicFramePr>
        <p:xfrm>
          <a:off x="321672" y="1196752"/>
          <a:ext cx="36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290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AutoShape 2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Прямоугольник 1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590872" y="331911"/>
            <a:ext cx="8445624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/>
              <a:t>Каналы </a:t>
            </a:r>
            <a:r>
              <a:rPr lang="ru-RU" sz="1800" b="1" dirty="0" smtClean="0"/>
              <a:t>продаж </a:t>
            </a:r>
            <a:r>
              <a:rPr lang="ru-RU" sz="1800" b="1" dirty="0"/>
              <a:t>«Интернет» и «Федеральные сети» остаются в лидерах </a:t>
            </a:r>
            <a:r>
              <a:rPr lang="ru-RU" sz="1800" b="1" dirty="0" smtClean="0"/>
              <a:t>роста, по </a:t>
            </a:r>
            <a:r>
              <a:rPr lang="ru-RU" sz="1800" b="1" dirty="0"/>
              <a:t>итогам 2016 г. ожидается небольшой прирост в канале классических книжных магазинов. Основное снижение – </a:t>
            </a:r>
            <a:r>
              <a:rPr lang="ru-RU" sz="1800" b="1" dirty="0" smtClean="0"/>
              <a:t>в неструктурированных продажах</a:t>
            </a:r>
            <a:endParaRPr lang="ru-RU" sz="1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022915" y="6144439"/>
            <a:ext cx="3619247" cy="626555"/>
          </a:xfrm>
          <a:prstGeom prst="roundRect">
            <a:avLst/>
          </a:prstGeom>
          <a:noFill/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ru-RU" sz="1400" b="1" kern="0" dirty="0">
                <a:solidFill>
                  <a:srgbClr val="000000"/>
                </a:solidFill>
              </a:rPr>
              <a:t>Книжная розница – региональная сетевая розница показывает умеренный </a:t>
            </a:r>
            <a:r>
              <a:rPr lang="ru-RU" sz="1400" b="1" kern="0" dirty="0" smtClean="0">
                <a:solidFill>
                  <a:srgbClr val="000000"/>
                </a:solidFill>
              </a:rPr>
              <a:t>рост.</a:t>
            </a:r>
            <a:endParaRPr kumimoji="0" lang="ru-RU" sz="1400" b="1" i="0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91256" y="2017519"/>
            <a:ext cx="77425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39278" y="3038633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3209" y="3598736"/>
            <a:ext cx="787784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28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70226" y="4175100"/>
            <a:ext cx="783503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lang="ru-RU" sz="1400" b="1" i="1" kern="0" dirty="0">
                <a:solidFill>
                  <a:srgbClr val="000000"/>
                </a:solidFill>
              </a:rPr>
              <a:t>4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19584" y="4746744"/>
            <a:ext cx="783503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33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55775" y="5323368"/>
            <a:ext cx="783503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19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688604" y="2537652"/>
            <a:ext cx="77425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21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3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03666"/>
              </p:ext>
            </p:extLst>
          </p:nvPr>
        </p:nvGraphicFramePr>
        <p:xfrm>
          <a:off x="5119377" y="1271789"/>
          <a:ext cx="39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92977"/>
              </p:ext>
            </p:extLst>
          </p:nvPr>
        </p:nvGraphicFramePr>
        <p:xfrm>
          <a:off x="359024" y="1268760"/>
          <a:ext cx="432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90872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/>
              <a:t>Коммерческий рынок РФ по регионам в млрд. руб</a:t>
            </a:r>
            <a:r>
              <a:rPr lang="ru-RU" sz="1800" b="1" dirty="0" smtClean="0"/>
              <a:t>.</a:t>
            </a:r>
            <a:r>
              <a:rPr lang="ru-RU" sz="1800" b="1" baseline="30000" dirty="0" smtClean="0"/>
              <a:t>*</a:t>
            </a:r>
            <a:r>
              <a:rPr lang="ru-RU" sz="1800" b="1" dirty="0" smtClean="0"/>
              <a:t>: растут все регионы кроме Дальневосточного федерального округа</a:t>
            </a:r>
            <a:endParaRPr lang="ru-RU" sz="1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09587" y="5745221"/>
            <a:ext cx="4572000" cy="8032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ru-RU" sz="1400" b="1" baseline="30000" dirty="0" smtClean="0"/>
              <a:t>*</a:t>
            </a:r>
            <a:r>
              <a:rPr lang="ru-RU" sz="1400" b="1" kern="0" dirty="0" smtClean="0">
                <a:solidFill>
                  <a:srgbClr val="000000"/>
                </a:solidFill>
              </a:rPr>
              <a:t>Без электронных книг, рынка </a:t>
            </a:r>
            <a:r>
              <a:rPr lang="ru-RU" sz="1400" b="1" kern="0" dirty="0">
                <a:solidFill>
                  <a:srgbClr val="000000"/>
                </a:solidFill>
              </a:rPr>
              <a:t>бюджетных </a:t>
            </a:r>
            <a:endParaRPr lang="ru-RU" sz="1400" b="1" kern="0" dirty="0" smtClean="0">
              <a:solidFill>
                <a:srgbClr val="000000"/>
              </a:solidFill>
            </a:endParaRPr>
          </a:p>
          <a:p>
            <a:pPr lvl="0">
              <a:lnSpc>
                <a:spcPct val="110000"/>
              </a:lnSpc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продаж </a:t>
            </a:r>
            <a:r>
              <a:rPr lang="ru-RU" sz="1400" b="1" kern="0" dirty="0">
                <a:solidFill>
                  <a:srgbClr val="000000"/>
                </a:solidFill>
              </a:rPr>
              <a:t>и канала неструктурированных </a:t>
            </a:r>
            <a:endParaRPr lang="ru-RU" sz="1400" b="1" kern="0" dirty="0" smtClean="0">
              <a:solidFill>
                <a:srgbClr val="000000"/>
              </a:solidFill>
            </a:endParaRPr>
          </a:p>
          <a:p>
            <a:pPr lvl="0">
              <a:lnSpc>
                <a:spcPct val="110000"/>
              </a:lnSpc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продаж.</a:t>
            </a:r>
            <a:endParaRPr lang="ru-RU" sz="1400" b="1" kern="0" dirty="0">
              <a:solidFill>
                <a:srgbClr val="67676B"/>
              </a:solidFill>
            </a:endParaRPr>
          </a:p>
        </p:txBody>
      </p:sp>
      <p:sp>
        <p:nvSpPr>
          <p:cNvPr id="38" name="TextBox 53"/>
          <p:cNvSpPr txBox="1"/>
          <p:nvPr/>
        </p:nvSpPr>
        <p:spPr>
          <a:xfrm>
            <a:off x="2283162" y="5387676"/>
            <a:ext cx="783503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TextBox 54"/>
          <p:cNvSpPr txBox="1"/>
          <p:nvPr/>
        </p:nvSpPr>
        <p:spPr>
          <a:xfrm>
            <a:off x="4535332" y="1790240"/>
            <a:ext cx="77425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11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4" name="TextBox 56"/>
          <p:cNvSpPr txBox="1"/>
          <p:nvPr/>
        </p:nvSpPr>
        <p:spPr>
          <a:xfrm>
            <a:off x="2972921" y="2329355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5" name="TextBox 56"/>
          <p:cNvSpPr txBox="1"/>
          <p:nvPr/>
        </p:nvSpPr>
        <p:spPr>
          <a:xfrm>
            <a:off x="2638975" y="2837285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lang="ru-RU" sz="1400" b="1" i="1" kern="0" dirty="0">
                <a:solidFill>
                  <a:srgbClr val="000000"/>
                </a:solidFill>
              </a:rPr>
              <a:t>6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6" name="TextBox 56"/>
          <p:cNvSpPr txBox="1"/>
          <p:nvPr/>
        </p:nvSpPr>
        <p:spPr>
          <a:xfrm>
            <a:off x="2519023" y="3345215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2" name="TextBox 56"/>
          <p:cNvSpPr txBox="1"/>
          <p:nvPr/>
        </p:nvSpPr>
        <p:spPr>
          <a:xfrm>
            <a:off x="2490073" y="3879720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TextBox 56"/>
          <p:cNvSpPr txBox="1"/>
          <p:nvPr/>
        </p:nvSpPr>
        <p:spPr>
          <a:xfrm>
            <a:off x="2431060" y="4414225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23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Box 56"/>
          <p:cNvSpPr txBox="1"/>
          <p:nvPr/>
        </p:nvSpPr>
        <p:spPr>
          <a:xfrm>
            <a:off x="2345308" y="4910621"/>
            <a:ext cx="787785" cy="357545"/>
          </a:xfrm>
          <a:prstGeom prst="roundRect">
            <a:avLst/>
          </a:prstGeom>
          <a:solidFill>
            <a:schemeClr val="bg1"/>
          </a:solidFill>
          <a:ln>
            <a:solidFill>
              <a:srgbClr val="37CE1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8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ru-RU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en-US" sz="1400" b="1" i="1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%</a:t>
            </a:r>
            <a:endParaRPr kumimoji="0" lang="ru-RU" sz="1400" b="1" i="1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60648"/>
            <a:ext cx="359024" cy="936104"/>
          </a:xfrm>
          <a:prstGeom prst="rect">
            <a:avLst/>
          </a:prstGeom>
          <a:solidFill>
            <a:srgbClr val="A51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872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/>
              <a:t>Прирост конечных продаж книг в крупной </a:t>
            </a:r>
            <a:r>
              <a:rPr lang="ru-RU" sz="1800" b="1" dirty="0" smtClean="0"/>
              <a:t>рознице подтверждает рыночные </a:t>
            </a:r>
            <a:r>
              <a:rPr lang="ru-RU" sz="1800" b="1" dirty="0"/>
              <a:t>тенденции – быстрый рост </a:t>
            </a:r>
            <a:r>
              <a:rPr lang="ru-RU" sz="1800" b="1" dirty="0" smtClean="0"/>
              <a:t>Интернета и </a:t>
            </a:r>
            <a:r>
              <a:rPr lang="ru-RU" sz="1800" b="1" dirty="0"/>
              <a:t>федеральных </a:t>
            </a:r>
            <a:r>
              <a:rPr lang="ru-RU" sz="1800" b="1" dirty="0" smtClean="0"/>
              <a:t>сетей и </a:t>
            </a:r>
            <a:r>
              <a:rPr lang="ru-RU" sz="1800" b="1" dirty="0"/>
              <a:t>умеренный рост традиционной книжной розницы</a:t>
            </a:r>
          </a:p>
          <a:p>
            <a:pPr algn="l"/>
            <a:endParaRPr lang="ru-RU" sz="1800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758732"/>
              </p:ext>
            </p:extLst>
          </p:nvPr>
        </p:nvGraphicFramePr>
        <p:xfrm>
          <a:off x="233362" y="1398716"/>
          <a:ext cx="8677275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5373216"/>
            <a:ext cx="8136904" cy="626555"/>
          </a:xfrm>
          <a:prstGeom prst="roundRect">
            <a:avLst/>
          </a:prstGeom>
          <a:noFill/>
          <a:ln>
            <a:solidFill>
              <a:srgbClr val="A5134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Федеральные сети значимо растут за счёт новых объектов</a:t>
            </a:r>
            <a:r>
              <a:rPr lang="en-US" sz="1400" b="1" kern="0" dirty="0" smtClean="0">
                <a:solidFill>
                  <a:srgbClr val="000000"/>
                </a:solidFill>
              </a:rPr>
              <a:t>, </a:t>
            </a:r>
            <a:r>
              <a:rPr lang="ru-RU" sz="1400" b="1" kern="0" dirty="0" smtClean="0">
                <a:solidFill>
                  <a:srgbClr val="000000"/>
                </a:solidFill>
              </a:rPr>
              <a:t>более 20%</a:t>
            </a:r>
          </a:p>
          <a:p>
            <a:pPr lvl="0" algn="ctr">
              <a:lnSpc>
                <a:spcPct val="110000"/>
              </a:lnSpc>
              <a:defRPr/>
            </a:pPr>
            <a:r>
              <a:rPr kumimoji="0" lang="ru-RU" sz="1400" b="1" i="0" u="none" strike="noStrike" kern="0" cap="none" spc="0" normalizeH="0" baseline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Прирост по федеральным сетям – только по продукции</a:t>
            </a:r>
            <a:r>
              <a:rPr kumimoji="0" lang="ru-RU" sz="1400" b="1" i="0" u="none" strike="noStrike" kern="0" cap="none" spc="0" normalizeH="0" noProof="0" dirty="0" smtClean="0"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издательств</a:t>
            </a:r>
            <a:endParaRPr kumimoji="0" lang="ru-RU" sz="1400" b="1" i="0" u="none" strike="noStrike" kern="0" cap="none" spc="0" normalizeH="0" baseline="0" noProof="0" dirty="0" smtClean="0">
              <a:solidFill>
                <a:srgbClr val="67676B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5GB_vTJUSxWfjDlEqM8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vSjLzuOEikWBrt48Te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vSjLzuOEikWBrt48Te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vSjLzuOEikWBrt48Tel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6147</TotalTime>
  <Words>716</Words>
  <Application>Microsoft Office PowerPoint</Application>
  <PresentationFormat>Экран (4:3)</PresentationFormat>
  <Paragraphs>130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think-cell Slide</vt:lpstr>
      <vt:lpstr>Состояние и перспективы развития российского книжного рынка:  от стабилизации к качественному росту</vt:lpstr>
      <vt:lpstr>В 2015 г. рост «бумажного» книжного рынка США сменился падением из-за отсутствия ярких бестселлеров. Франция и Великобритания, напротив, демонстрируют небольшой рост. Темпы роста в Китае снижаются, но по прежнему остаются очень высокими</vt:lpstr>
      <vt:lpstr>В англоязычных странах продажи электронных книг в 2015 г. впервые снизились в стоимостном исчислении. Рост в Германии замедлился практически до нуля</vt:lpstr>
      <vt:lpstr>В натуральном выражении книжный рынок стагнирует, благодаря росту электронных книг, развитию новых каналов сбыта и выводу на рынок новых товарных категорий (блокноты, раскраски). Рублёвый рынок растёт на 7% в 2016 г., в 2017 г. ожидается рост на 5%</vt:lpstr>
      <vt:lpstr>На российском рынке электронные книги – единственный канал, активно растущий в штучном выражении. В рублёвом выражении все каналы растут за счёт небольшого роста цен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 литературы – новые возможности для издателей и распространителей</dc:title>
  <dc:creator>Maxim Lozovsky</dc:creator>
  <cp:lastModifiedBy>Лев Бирюков</cp:lastModifiedBy>
  <cp:revision>580</cp:revision>
  <cp:lastPrinted>2016-09-05T14:06:01Z</cp:lastPrinted>
  <dcterms:created xsi:type="dcterms:W3CDTF">2015-03-07T20:33:59Z</dcterms:created>
  <dcterms:modified xsi:type="dcterms:W3CDTF">2016-09-07T08:01:51Z</dcterms:modified>
</cp:coreProperties>
</file>