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2" r:id="rId2"/>
    <p:sldId id="325" r:id="rId3"/>
    <p:sldId id="338" r:id="rId4"/>
    <p:sldId id="339" r:id="rId5"/>
    <p:sldId id="334" r:id="rId6"/>
    <p:sldId id="340" r:id="rId7"/>
    <p:sldId id="341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2F7FC"/>
    <a:srgbClr val="7CB953"/>
    <a:srgbClr val="990000"/>
    <a:srgbClr val="E68126"/>
    <a:srgbClr val="006666"/>
    <a:srgbClr val="C55A11"/>
    <a:srgbClr val="008F96"/>
    <a:srgbClr val="F8F9FD"/>
    <a:srgbClr val="F2A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33" autoAdjust="0"/>
    <p:restoredTop sz="94246" autoAdjust="0"/>
  </p:normalViewPr>
  <p:slideViewPr>
    <p:cSldViewPr snapToGrid="0">
      <p:cViewPr>
        <p:scale>
          <a:sx n="66" d="100"/>
          <a:sy n="66" d="100"/>
        </p:scale>
        <p:origin x="-876" y="-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672" y="-90"/>
      </p:cViewPr>
      <p:guideLst>
        <p:guide orient="horz" pos="3126"/>
        <p:guide pos="2141"/>
        <p:guide orient="horz"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2;&#1099;&#1089;&#1096;&#1072;&#1103;%20&#1096;&#1082;&#1086;&#1083;&#1072;%20&#1063;&#1072;&#1089;&#1090;&#1100;2\&#1052;&#1072;&#1088;&#1082;&#1077;&#1090;&#1080;&#1085;&#1075;\PR\2023-08%20&#1042;&#1099;&#1089;&#1090;&#1091;&#1087;&#1083;&#1077;&#1085;&#1080;&#1077;%20&#1085;&#1072;%20&#1052;&#1052;&#1050;&#1071;\&#1044;&#1080;&#1072;&#1075;&#1088;&#1072;&#1084;&#1084;&#1099;%20&#1076;&#1083;&#1103;%20&#1074;&#1099;&#1089;&#1090;&#1091;&#1087;&#1083;&#1077;&#1085;&#1080;&#1103;.xlsx" TargetMode="External" 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2;&#1099;&#1089;&#1096;&#1072;&#1103;%20&#1096;&#1082;&#1086;&#1083;&#1072;%20&#1063;&#1072;&#1089;&#1090;&#1100;2\&#1052;&#1072;&#1088;&#1082;&#1077;&#1090;&#1080;&#1085;&#1075;\PR\2023-08%20&#1042;&#1099;&#1089;&#1090;&#1091;&#1087;&#1083;&#1077;&#1085;&#1080;&#1077;%20&#1085;&#1072;%20&#1052;&#1052;&#1050;&#1071;\&#1044;&#1080;&#1072;&#1075;&#1088;&#1072;&#1084;&#1084;&#1099;%20&#1076;&#1083;&#1103;%20&#1074;&#1099;&#1089;&#1090;&#1091;&#1087;&#1083;&#1077;&#1085;&#1080;&#1103;.xlsx" TargetMode="Externa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Совокупный тираж книг и брошюр, выпушенных в России, млн. экз.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'Лист 4'!$B$5</c:f>
              <c:strCache>
                <c:ptCount val="1"/>
                <c:pt idx="0">
                  <c:v>Совокупный тираж книг и брошюр, выпушенных в России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'Лист 4'!$D$4:$F$4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'Лист 4'!$D$5:$F$5</c:f>
              <c:numCache>
                <c:formatCode>0.0</c:formatCode>
                <c:ptCount val="3"/>
                <c:pt idx="0">
                  <c:v>351.5</c:v>
                </c:pt>
                <c:pt idx="1">
                  <c:v>389.5</c:v>
                </c:pt>
                <c:pt idx="2">
                  <c:v>392.46699999999998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38-DB43-AB60-841D5F4CD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84014208"/>
        <c:axId val="84015744"/>
      </c:barChart>
      <c:catAx>
        <c:axId val="84014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84015744"/>
        <c:crosses val="autoZero"/>
        <c:auto val="1"/>
        <c:lblAlgn val="ctr"/>
        <c:lblOffset val="100"/>
        <c:noMultiLvlLbl val="0"/>
      </c:catAx>
      <c:valAx>
        <c:axId val="84015744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84014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'Лист 5'!$B$5</c:f>
              <c:strCache>
                <c:ptCount val="1"/>
                <c:pt idx="0">
                  <c:v>Совокупный тираж книг и брошюр, выпушенных в России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'Лист 5'!$C$4:$Q$4</c:f>
              <c:numCache>
                <c:formatCode>General</c:formatCode>
                <c:ptCount val="1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</c:numCache>
            </c:numRef>
          </c:cat>
          <c:val>
            <c:numRef>
              <c:f>'Лист 5'!$C$5:$Q$5</c:f>
              <c:numCache>
                <c:formatCode>0</c:formatCode>
                <c:ptCount val="15"/>
                <c:pt idx="0">
                  <c:v>760.4</c:v>
                </c:pt>
                <c:pt idx="1">
                  <c:v>716.6</c:v>
                </c:pt>
                <c:pt idx="2">
                  <c:v>653.79999999999995</c:v>
                </c:pt>
                <c:pt idx="3">
                  <c:v>612.5</c:v>
                </c:pt>
                <c:pt idx="4">
                  <c:v>540.5</c:v>
                </c:pt>
                <c:pt idx="5">
                  <c:v>541.70000000000005</c:v>
                </c:pt>
                <c:pt idx="6">
                  <c:v>485.5</c:v>
                </c:pt>
                <c:pt idx="7">
                  <c:v>459.4</c:v>
                </c:pt>
                <c:pt idx="8">
                  <c:v>446.3</c:v>
                </c:pt>
                <c:pt idx="9">
                  <c:v>471.5</c:v>
                </c:pt>
                <c:pt idx="10">
                  <c:v>432.3</c:v>
                </c:pt>
                <c:pt idx="11">
                  <c:v>435.1</c:v>
                </c:pt>
                <c:pt idx="12">
                  <c:v>351.5</c:v>
                </c:pt>
                <c:pt idx="13">
                  <c:v>389.5</c:v>
                </c:pt>
                <c:pt idx="14">
                  <c:v>372.46699999999998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96-1446-BE80-332CBEEC0FC9}"/>
            </c:ext>
          </c:extLst>
        </c:ser>
        <c:ser>
          <c:idx val="1"/>
          <c:order val="1"/>
          <c:tx>
            <c:strRef>
              <c:f>'Лист 5'!$B$6</c:f>
              <c:strCache>
                <c:ptCount val="1"/>
                <c:pt idx="0">
                  <c:v>Востановление сгоревшего склада ИП, млн. экз.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invertIfNegative val="0"/>
          <c:dLbls>
            <c:dLbl>
              <c:idx val="14"/>
              <c:layout>
                <c:manualLayout>
                  <c:x val="-1.7123287671232882E-3"/>
                  <c:y val="-2.457757296466975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/>
                      <a:t>20</a:t>
                    </a:r>
                  </a:p>
                </c:rich>
              </c:tx>
              <c:spPr>
                <a:noFill/>
                <a:ln w="6350">
                  <a:noFill/>
                </a:ln>
              </c:spPr>
              <c:dLblPos val="ct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</c:extLst>
            </c:dLbl>
            <c:spPr>
              <a:solidFill>
                <a:schemeClr val="accent2">
                  <a:lumMod val="60000"/>
                  <a:lumOff val="40000"/>
                </a:schemeClr>
              </a:solidFill>
              <a:ln w="6350">
                <a:noFill/>
              </a:ln>
            </c:spPr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'Лист 5'!$C$4:$Q$4</c:f>
              <c:numCache>
                <c:formatCode>General</c:formatCode>
                <c:ptCount val="1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</c:numCache>
            </c:numRef>
          </c:cat>
          <c:val>
            <c:numRef>
              <c:f>'Лист 5'!$C$6:$Q$6</c:f>
              <c:numCache>
                <c:formatCode>General</c:formatCode>
                <c:ptCount val="15"/>
                <c:pt idx="14" formatCode="0.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96-1446-BE80-332CBEEC0F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overlap val="100"/>
        <c:axId val="102623488"/>
        <c:axId val="103049088"/>
      </c:barChart>
      <c:lineChart>
        <c:grouping val="standard"/>
        <c:varyColors val="0"/>
        <c:ser>
          <c:idx val="2"/>
          <c:order val="2"/>
          <c:tx>
            <c:strRef>
              <c:f>'Лист 5'!$B$7</c:f>
              <c:strCache>
                <c:ptCount val="1"/>
                <c:pt idx="0">
                  <c:v>Изм. к аналог. пер.предыд. года,%</c:v>
                </c:pt>
              </c:strCache>
            </c:strRef>
          </c:tx>
          <c:dLbls>
            <c:dLbl>
              <c:idx val="14"/>
              <c:layout>
                <c:manualLayout>
                  <c:x val="-1.8835616438356038E-2"/>
                  <c:y val="-2.7649769585253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'Лист 5'!$C$4:$Q$4</c:f>
              <c:numCache>
                <c:formatCode>General</c:formatCode>
                <c:ptCount val="1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</c:numCache>
            </c:numRef>
          </c:cat>
          <c:val>
            <c:numRef>
              <c:f>'Лист 5'!$C$7:$Q$7</c:f>
              <c:numCache>
                <c:formatCode>0.0%</c:formatCode>
                <c:ptCount val="15"/>
                <c:pt idx="1">
                  <c:v>-5.7601262493424454E-2</c:v>
                </c:pt>
                <c:pt idx="2">
                  <c:v>-8.7636059168294811E-2</c:v>
                </c:pt>
                <c:pt idx="3">
                  <c:v>-6.3169164882226916E-2</c:v>
                </c:pt>
                <c:pt idx="4">
                  <c:v>-0.11755102040816326</c:v>
                </c:pt>
                <c:pt idx="5">
                  <c:v>2.2201665124885208E-3</c:v>
                </c:pt>
                <c:pt idx="6">
                  <c:v>-0.10374746169466502</c:v>
                </c:pt>
                <c:pt idx="7">
                  <c:v>-5.375901132852734E-2</c:v>
                </c:pt>
                <c:pt idx="8">
                  <c:v>-2.8515454941227616E-2</c:v>
                </c:pt>
                <c:pt idx="9">
                  <c:v>5.6464261707371698E-2</c:v>
                </c:pt>
                <c:pt idx="10">
                  <c:v>-8.3138918345705179E-2</c:v>
                </c:pt>
                <c:pt idx="11">
                  <c:v>6.4769835762202438E-3</c:v>
                </c:pt>
                <c:pt idx="12">
                  <c:v>-0.19213973799126641</c:v>
                </c:pt>
                <c:pt idx="13">
                  <c:v>0.10810810810810811</c:v>
                </c:pt>
                <c:pt idx="14">
                  <c:v>7.617458279845917E-3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96-1446-BE80-332CBEEC0F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201408"/>
        <c:axId val="103199104"/>
      </c:lineChart>
      <c:catAx>
        <c:axId val="1026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3049088"/>
        <c:crosses val="autoZero"/>
        <c:auto val="1"/>
        <c:lblAlgn val="ctr"/>
        <c:lblOffset val="100"/>
        <c:noMultiLvlLbl val="0"/>
      </c:catAx>
      <c:valAx>
        <c:axId val="103049088"/>
        <c:scaling>
          <c:orientation val="minMax"/>
          <c:max val="1000"/>
          <c:min val="0"/>
        </c:scaling>
        <c:delete val="0"/>
        <c:axPos val="l"/>
        <c:numFmt formatCode="0" sourceLinked="1"/>
        <c:majorTickMark val="none"/>
        <c:minorTickMark val="none"/>
        <c:tickLblPos val="nextTo"/>
        <c:crossAx val="102623488"/>
        <c:crosses val="autoZero"/>
        <c:crossBetween val="between"/>
      </c:valAx>
      <c:valAx>
        <c:axId val="103199104"/>
        <c:scaling>
          <c:orientation val="minMax"/>
          <c:max val="0.30000000000000016"/>
          <c:min val="-1"/>
        </c:scaling>
        <c:delete val="0"/>
        <c:axPos val="r"/>
        <c:numFmt formatCode="0.0%" sourceLinked="1"/>
        <c:majorTickMark val="out"/>
        <c:minorTickMark val="none"/>
        <c:tickLblPos val="nextTo"/>
        <c:crossAx val="103201408"/>
        <c:crosses val="max"/>
        <c:crossBetween val="between"/>
        <c:majorUnit val="0.25"/>
        <c:minorUnit val="4.0000000000000022E-2"/>
      </c:valAx>
      <c:catAx>
        <c:axId val="10320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03199104"/>
        <c:crossesAt val="0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A1D0E-0209-4125-A5E5-C0295148CA8A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40971-7F7E-480B-A83D-ACA278DA74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C66F2C91-5BE2-4D4A-A47C-15BBA71B198D}" type="datetimeFigureOut">
              <a:rPr lang="ru-RU" smtClean="0"/>
              <a:pPr/>
              <a:t>29.08.2023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6CD0A87D-A611-4407-9F4B-965663F7789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489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108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Картинка: </a:t>
            </a:r>
            <a:r>
              <a:rPr lang="en-US" dirty="0"/>
              <a:t>https://ru.freepik.com/free-vector/book-spread-for-represent-the-concepts-and-designs_11058844.htm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0A87D-A611-4407-9F4B-965663F7789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10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50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49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714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Линия"/>
          <p:cNvSpPr/>
          <p:nvPr/>
        </p:nvSpPr>
        <p:spPr>
          <a:xfrm>
            <a:off x="5924339" y="880580"/>
            <a:ext cx="212637" cy="52771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3200"/>
            </a:pPr>
            <a:endParaRPr sz="1600"/>
          </a:p>
        </p:txBody>
      </p:sp>
      <p:sp>
        <p:nvSpPr>
          <p:cNvPr id="21" name="Линия"/>
          <p:cNvSpPr/>
          <p:nvPr/>
        </p:nvSpPr>
        <p:spPr>
          <a:xfrm flipH="1">
            <a:off x="6055025" y="880580"/>
            <a:ext cx="212637" cy="527711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3200"/>
            </a:pPr>
            <a:endParaRPr sz="1600"/>
          </a:p>
        </p:txBody>
      </p:sp>
      <p:sp>
        <p:nvSpPr>
          <p:cNvPr id="22" name="Линия"/>
          <p:cNvSpPr/>
          <p:nvPr/>
        </p:nvSpPr>
        <p:spPr>
          <a:xfrm flipH="1">
            <a:off x="6010376" y="880580"/>
            <a:ext cx="212637" cy="527711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3200"/>
            </a:pPr>
            <a:endParaRPr sz="1600"/>
          </a:p>
        </p:txBody>
      </p:sp>
      <p:sp>
        <p:nvSpPr>
          <p:cNvPr id="23" name="Линия"/>
          <p:cNvSpPr/>
          <p:nvPr/>
        </p:nvSpPr>
        <p:spPr>
          <a:xfrm>
            <a:off x="5776306" y="1279922"/>
            <a:ext cx="639390" cy="1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 sz="3200"/>
            </a:pPr>
            <a:endParaRPr sz="1600"/>
          </a:p>
        </p:txBody>
      </p:sp>
      <p:sp>
        <p:nvSpPr>
          <p:cNvPr id="24" name="Прямоугольник"/>
          <p:cNvSpPr/>
          <p:nvPr/>
        </p:nvSpPr>
        <p:spPr>
          <a:xfrm>
            <a:off x="-1390" y="-5954"/>
            <a:ext cx="12194779" cy="317470"/>
          </a:xfrm>
          <a:prstGeom prst="rect">
            <a:avLst/>
          </a:prstGeom>
          <a:solidFill>
            <a:srgbClr val="294891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3200">
                <a:solidFill>
                  <a:srgbClr val="294891"/>
                </a:solidFill>
              </a:defRPr>
            </a:pPr>
            <a:endParaRPr sz="1600"/>
          </a:p>
        </p:txBody>
      </p:sp>
      <p:sp>
        <p:nvSpPr>
          <p:cNvPr id="25" name="Прямоугольник"/>
          <p:cNvSpPr/>
          <p:nvPr/>
        </p:nvSpPr>
        <p:spPr>
          <a:xfrm>
            <a:off x="-1389" y="6546820"/>
            <a:ext cx="12194779" cy="317470"/>
          </a:xfrm>
          <a:prstGeom prst="rect">
            <a:avLst/>
          </a:prstGeom>
          <a:solidFill>
            <a:srgbClr val="294891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 sz="1600"/>
          </a:p>
        </p:txBody>
      </p:sp>
      <p:pic>
        <p:nvPicPr>
          <p:cNvPr id="26" name="pasted-image.tiff" descr="pasted-image.tiff"/>
          <p:cNvPicPr>
            <a:picLocks noChangeAspect="1"/>
          </p:cNvPicPr>
          <p:nvPr/>
        </p:nvPicPr>
        <p:blipFill>
          <a:blip r:embed="rId2" cstate="print"/>
          <a:srcRect l="39743" r="39743" b="36077"/>
          <a:stretch>
            <a:fillRect/>
          </a:stretch>
        </p:blipFill>
        <p:spPr>
          <a:xfrm>
            <a:off x="11386743" y="476085"/>
            <a:ext cx="523745" cy="547763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967907" y="6500813"/>
            <a:ext cx="247257" cy="255588"/>
          </a:xfrm>
          <a:prstGeom prst="rect">
            <a:avLst/>
          </a:prstGeom>
        </p:spPr>
        <p:txBody>
          <a:bodyPr lIns="71437" tIns="71437" rIns="71437" bIns="71437" anchor="t"/>
          <a:lstStyle>
            <a:lvl1pPr algn="ctr" defTabSz="410766"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5074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6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980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91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7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26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13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21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61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70286-9A37-49D5-84CC-170BFF34E8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23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7" Type="http://schemas.openxmlformats.org/officeDocument/2006/relationships/image" Target="../media/image7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6.jpeg" /><Relationship Id="rId5" Type="http://schemas.openxmlformats.org/officeDocument/2006/relationships/image" Target="../media/image5.png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56870"/>
            <a:ext cx="7470475" cy="6544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2948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/>
              <a:t>	Состояние книжной полиграфии в </a:t>
            </a:r>
            <a:r>
              <a:rPr lang="en-US" sz="2000" dirty="0"/>
              <a:t>I</a:t>
            </a:r>
            <a:r>
              <a:rPr lang="ru-RU" sz="2000" dirty="0"/>
              <a:t> полугодии 2023 года, 	возникшие проблемы и пути их решения</a:t>
            </a:r>
            <a:endParaRPr lang="ru-RU" sz="2000" b="1" dirty="0"/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01681" y="2304608"/>
            <a:ext cx="1555616" cy="174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20819" y="338496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Роман </a:t>
            </a:r>
            <a:r>
              <a:rPr lang="ru-RU" b="1" dirty="0" err="1"/>
              <a:t>Трунов</a:t>
            </a:r>
            <a:endParaRPr lang="ru-RU" b="1" dirty="0"/>
          </a:p>
          <a:p>
            <a:r>
              <a:rPr lang="ru-RU" dirty="0"/>
              <a:t>Генеральный директор</a:t>
            </a:r>
          </a:p>
          <a:p>
            <a:r>
              <a:rPr lang="ru-RU" dirty="0"/>
              <a:t>АО «Издательство «Высшая школа»</a:t>
            </a:r>
          </a:p>
        </p:txBody>
      </p:sp>
    </p:spTree>
    <p:extLst>
      <p:ext uri="{BB962C8B-B14F-4D97-AF65-F5344CB8AC3E}">
        <p14:creationId xmlns:p14="http://schemas.microsoft.com/office/powerpoint/2010/main" val="191029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2-2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4544" y="3282212"/>
            <a:ext cx="2216785" cy="22167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16596" y="227692"/>
            <a:ext cx="10890120" cy="4555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АО «Издательство «Высшая школа»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2" name="Рисунок 11" descr="spk lo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52813" y="1114482"/>
            <a:ext cx="1296628" cy="2071480"/>
          </a:xfrm>
          <a:prstGeom prst="rect">
            <a:avLst/>
          </a:prstGeom>
        </p:spPr>
      </p:pic>
      <p:pic>
        <p:nvPicPr>
          <p:cNvPr id="14" name="Рисунок 13" descr="TPKDL_LOGO_201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91116" y="1927937"/>
            <a:ext cx="1306150" cy="130615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587727" y="2002058"/>
            <a:ext cx="2579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Смоленский</a:t>
            </a:r>
          </a:p>
          <a:p>
            <a:r>
              <a:rPr lang="ru-RU" sz="2400" b="1" dirty="0"/>
              <a:t>полиграфический</a:t>
            </a:r>
          </a:p>
          <a:p>
            <a:r>
              <a:rPr lang="ru-RU" sz="2400" b="1" dirty="0"/>
              <a:t>комбинат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01409" y="1904204"/>
            <a:ext cx="24367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Тверской</a:t>
            </a:r>
          </a:p>
          <a:p>
            <a:r>
              <a:rPr lang="ru-RU" sz="2000" b="1" dirty="0"/>
              <a:t>полиграфический</a:t>
            </a:r>
          </a:p>
          <a:p>
            <a:r>
              <a:rPr lang="ru-RU" sz="2000" b="1" dirty="0"/>
              <a:t>комбинат</a:t>
            </a:r>
          </a:p>
          <a:p>
            <a:r>
              <a:rPr lang="ru-RU" sz="2000" b="1" dirty="0"/>
              <a:t>детской литературы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7215" y="4666652"/>
            <a:ext cx="2499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Полиграфическое</a:t>
            </a:r>
          </a:p>
          <a:p>
            <a:r>
              <a:rPr lang="ru-RU" sz="2000" b="1" dirty="0"/>
              <a:t>бюро «Книголюбов»</a:t>
            </a:r>
          </a:p>
        </p:txBody>
      </p:sp>
      <p:pic>
        <p:nvPicPr>
          <p:cNvPr id="30" name="Рисунок 29" descr="Colorpack_ru_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547233" y="3887206"/>
            <a:ext cx="1961782" cy="954301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677130" y="4674675"/>
            <a:ext cx="21933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Печать картонной</a:t>
            </a:r>
          </a:p>
          <a:p>
            <a:r>
              <a:rPr lang="ru-RU" sz="2000" b="1" dirty="0"/>
              <a:t>упаковки</a:t>
            </a:r>
          </a:p>
        </p:txBody>
      </p:sp>
      <p:pic>
        <p:nvPicPr>
          <p:cNvPr id="35" name="Рисунок 34" descr="spk_logo_big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39881" y="4227898"/>
            <a:ext cx="1950720" cy="36576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5046905" y="4673075"/>
            <a:ext cx="15007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Цифровая</a:t>
            </a:r>
          </a:p>
          <a:p>
            <a:r>
              <a:rPr lang="ru-RU" sz="2000" b="1" dirty="0"/>
              <a:t>типография</a:t>
            </a:r>
          </a:p>
        </p:txBody>
      </p:sp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трелка влево 16"/>
          <p:cNvSpPr/>
          <p:nvPr/>
        </p:nvSpPr>
        <p:spPr>
          <a:xfrm rot="9414740">
            <a:off x="3373704" y="2603871"/>
            <a:ext cx="5118627" cy="664143"/>
          </a:xfrm>
          <a:prstGeom prst="leftArrow">
            <a:avLst>
              <a:gd name="adj1" fmla="val 50000"/>
              <a:gd name="adj2" fmla="val 862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1799923" y="1347537"/>
          <a:ext cx="7911967" cy="4360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16596" y="227692"/>
            <a:ext cx="10890120" cy="4555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2022 год – лучший из последних лет для российской книжной полиграфии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66274" y="6371924"/>
            <a:ext cx="30689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/>
              <a:t>данные Российской книжной палаты</a:t>
            </a:r>
          </a:p>
        </p:txBody>
      </p:sp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16596" y="227692"/>
            <a:ext cx="10890120" cy="7879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Рынок книжной полиграфии сокращается с 2008 года и это фундаментальная тенденция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66274" y="6371924"/>
            <a:ext cx="3987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/>
              <a:t>данные Российской книжной палаты, оценка ВШ</a:t>
            </a: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731521" y="1362075"/>
          <a:ext cx="8383604" cy="4711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461633" y="1357163"/>
            <a:ext cx="2223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1. </a:t>
            </a:r>
            <a:r>
              <a:rPr lang="ru-RU" sz="1600" dirty="0"/>
              <a:t>Если учесть сгоревший склад Просвещения, то выпуск в 2022 г. </a:t>
            </a:r>
            <a:r>
              <a:rPr lang="ru-RU" sz="1600" b="1" dirty="0"/>
              <a:t>снизился на </a:t>
            </a:r>
            <a:r>
              <a:rPr lang="en-US" sz="1600" b="1" dirty="0"/>
              <a:t>~5</a:t>
            </a:r>
            <a:r>
              <a:rPr lang="ru-RU" sz="1600" b="1" dirty="0"/>
              <a:t>% </a:t>
            </a:r>
            <a:r>
              <a:rPr lang="ru-RU" sz="1600" dirty="0"/>
              <a:t>по сравнению с 2021 г.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498531" y="2991846"/>
            <a:ext cx="2223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2. </a:t>
            </a:r>
            <a:r>
              <a:rPr lang="ru-RU" sz="1600" dirty="0"/>
              <a:t>Общий выпуск 2022 </a:t>
            </a:r>
            <a:r>
              <a:rPr lang="ru-RU" sz="1600" b="1" dirty="0"/>
              <a:t>на 10% ниже </a:t>
            </a:r>
            <a:r>
              <a:rPr lang="ru-RU" sz="1600" dirty="0"/>
              <a:t>2019 г.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516179" y="3654385"/>
            <a:ext cx="2223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3. </a:t>
            </a:r>
            <a:r>
              <a:rPr lang="ru-RU" sz="1600" dirty="0"/>
              <a:t>С 2008 года рынок </a:t>
            </a:r>
            <a:r>
              <a:rPr lang="ru-RU" sz="1600" b="1" dirty="0"/>
              <a:t>сжался в 2 раза</a:t>
            </a:r>
          </a:p>
        </p:txBody>
      </p:sp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16596" y="227692"/>
            <a:ext cx="10890120" cy="4555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Выпуск 1пг 2023 года на 17% ниже выпуска 1пг 2022 года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53415" y="1903573"/>
          <a:ext cx="8966468" cy="231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4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1пг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1пг</a:t>
                      </a:r>
                      <a:r>
                        <a:rPr lang="ru-RU" baseline="0" dirty="0"/>
                        <a:t> 2022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Изменение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/>
                        <a:t>Рынок</a:t>
                      </a:r>
                      <a:r>
                        <a:rPr lang="ru-RU" sz="2000" b="1" baseline="0" dirty="0"/>
                        <a:t> в целом, млн. экз.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168,2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203,9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/>
                        <a:t>-17,5%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ru-RU" dirty="0"/>
                        <a:t>АО «Издательство «Высшая школа»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34,9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+18,0%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ru-RU" dirty="0"/>
                        <a:t>Типографии под управлением ЭКСМО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38,4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52,5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-26,9%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ru-RU" dirty="0"/>
                        <a:t>АО «Первая образцовая типография»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25,5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45,5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-43,9%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ru-RU" dirty="0"/>
                        <a:t>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63,2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71,0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-11,0%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66274" y="6371924"/>
            <a:ext cx="30689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/>
              <a:t>данные Российской книжной палаты</a:t>
            </a:r>
          </a:p>
        </p:txBody>
      </p:sp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16596" y="227692"/>
            <a:ext cx="10890120" cy="78790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Основные проблемы, с которыми нам, книжным полиграфистам, придется продолжать жить ближайшие годы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791328" y="1626669"/>
            <a:ext cx="6583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/>
              <a:t>Нехватка кадров и рост заработных плат</a:t>
            </a:r>
          </a:p>
          <a:p>
            <a:pPr marL="342900" indent="-342900">
              <a:buAutoNum type="arabicPeriod"/>
            </a:pPr>
            <a:endParaRPr lang="ru-RU" sz="2400" dirty="0"/>
          </a:p>
          <a:p>
            <a:pPr marL="342900" indent="-342900">
              <a:buAutoNum type="arabicPeriod"/>
            </a:pPr>
            <a:r>
              <a:rPr lang="ru-RU" sz="2400" dirty="0"/>
              <a:t>Увеличенные сроки доставки материалов, запасных частей и оборудования. Снижение среднего качества материалов</a:t>
            </a:r>
          </a:p>
          <a:p>
            <a:pPr marL="342900" indent="-342900">
              <a:buAutoNum type="arabicPeriod"/>
            </a:pPr>
            <a:endParaRPr lang="ru-RU" sz="2400" dirty="0"/>
          </a:p>
          <a:p>
            <a:pPr marL="342900" indent="-342900">
              <a:buAutoNum type="arabicPeriod"/>
            </a:pPr>
            <a:r>
              <a:rPr lang="ru-RU" sz="2400" dirty="0"/>
              <a:t>Запрет на поставку в Россию полиграфического оборудования и запасных частей из ЕС, США, Японии</a:t>
            </a:r>
          </a:p>
        </p:txBody>
      </p:sp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16596" y="227692"/>
            <a:ext cx="10890120" cy="455505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spc="-40" dirty="0">
                <a:solidFill>
                  <a:srgbClr val="294790"/>
                </a:solidFill>
                <a:latin typeface="Calibri" pitchFamily="34" charset="0"/>
              </a:rPr>
              <a:t>Что делать?</a:t>
            </a:r>
          </a:p>
        </p:txBody>
      </p:sp>
      <p:sp>
        <p:nvSpPr>
          <p:cNvPr id="27" name="Номер слайда 27"/>
          <p:cNvSpPr>
            <a:spLocks noGrp="1"/>
          </p:cNvSpPr>
          <p:nvPr>
            <p:ph type="sldNum" sz="quarter" idx="12"/>
          </p:nvPr>
        </p:nvSpPr>
        <p:spPr>
          <a:xfrm>
            <a:off x="9144021" y="6491822"/>
            <a:ext cx="2743200" cy="365125"/>
          </a:xfrm>
        </p:spPr>
        <p:txBody>
          <a:bodyPr/>
          <a:lstStyle/>
          <a:p>
            <a:fld id="{8AD70286-9A37-49D5-84CC-170BFF34E83D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Рисунок 4" descr="4668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33599" y="755683"/>
            <a:ext cx="7126418" cy="563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50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5777</TotalTime>
  <Words>277</Words>
  <Application>Microsoft Office PowerPoint</Application>
  <PresentationFormat>Широкоэкранный</PresentationFormat>
  <Paragraphs>74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Alexey Shapovalov</dc:creator>
  <cp:lastModifiedBy>Roman Trunov</cp:lastModifiedBy>
  <cp:revision>659</cp:revision>
  <cp:lastPrinted>2018-09-04T07:07:31Z</cp:lastPrinted>
  <dcterms:created xsi:type="dcterms:W3CDTF">2018-08-31T12:23:43Z</dcterms:created>
  <dcterms:modified xsi:type="dcterms:W3CDTF">2023-08-29T12:03:10Z</dcterms:modified>
</cp:coreProperties>
</file>