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05" r:id="rId2"/>
    <p:sldId id="423" r:id="rId3"/>
    <p:sldId id="427" r:id="rId4"/>
    <p:sldId id="434" r:id="rId5"/>
    <p:sldId id="435" r:id="rId6"/>
    <p:sldId id="436" r:id="rId7"/>
    <p:sldId id="437" r:id="rId8"/>
    <p:sldId id="438" r:id="rId9"/>
    <p:sldId id="439" r:id="rId10"/>
    <p:sldId id="422" r:id="rId11"/>
    <p:sldId id="440" r:id="rId12"/>
    <p:sldId id="441" r:id="rId13"/>
    <p:sldId id="395" r:id="rId14"/>
    <p:sldId id="429" r:id="rId15"/>
  </p:sldIdLst>
  <p:sldSz cx="9144000" cy="6858000" type="screen4x3"/>
  <p:notesSz cx="6769100" cy="9906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C0504D"/>
    <a:srgbClr val="BE8351"/>
    <a:srgbClr val="657375"/>
    <a:srgbClr val="69BFFF"/>
    <a:srgbClr val="43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54" autoAdjust="0"/>
    <p:restoredTop sz="86763" autoAdjust="0"/>
  </p:normalViewPr>
  <p:slideViewPr>
    <p:cSldViewPr>
      <p:cViewPr varScale="1">
        <p:scale>
          <a:sx n="80" d="100"/>
          <a:sy n="80" d="100"/>
        </p:scale>
        <p:origin x="151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gavrina\Desktop\&#1044;&#1080;&#1072;&#1075;&#1088;&#1072;&#1084;&#1084;&#1072;%20&#1074;%20Microsoft%20PowerPoint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msk.prosv.ru\WS08_PROJECTS$\PROJECTS\&#1055;&#1086;&#1088;&#1090;&#1092;&#1077;&#1083;&#1100;\&#1043;&#1088;&#1091;&#1087;&#1087;&#1072;%20&#1084;&#1072;&#1088;&#1082;&#1077;&#1090;&#1080;&#1085;&#1075;&#1086;&#1074;&#1099;&#1093;%20&#1080;&#1089;&#1089;&#1083;&#1077;&#1076;&#1086;&#1074;&#1072;&#1085;&#1080;&#1081;\&#1056;&#1099;&#1085;&#1086;&#1082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msk.prosv.ru\WS08_PROJECTS$\PROJECTS\&#1055;&#1086;&#1088;&#1090;&#1092;&#1077;&#1083;&#1100;\&#1043;&#1088;&#1091;&#1087;&#1087;&#1072;%20&#1084;&#1072;&#1088;&#1082;&#1077;&#1090;&#1080;&#1085;&#1075;&#1086;&#1074;&#1099;&#1093;%20&#1080;&#1089;&#1089;&#1083;&#1077;&#1076;&#1086;&#1074;&#1072;&#1085;&#1080;&#1081;\&#1056;&#1099;&#1085;&#1086;&#1082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msk.prosv.ru\WS08_PROJECTS$\PROJECTS\&#1055;&#1086;&#1088;&#1090;&#1092;&#1077;&#1083;&#1100;\&#1043;&#1088;&#1091;&#1087;&#1087;&#1072;%20&#1084;&#1072;&#1088;&#1082;&#1077;&#1090;&#1080;&#1085;&#1075;&#1086;&#1074;&#1099;&#1093;%20&#1080;&#1089;&#1089;&#1083;&#1077;&#1076;&#1086;&#1074;&#1072;&#1085;&#1080;&#1081;\&#1056;&#1086;&#1089;&#1089;&#1080;&#1081;&#1089;&#1082;&#1080;&#1081;%20&#1088;&#1099;&#1085;&#1086;&#1082;%20&#1086;&#1073;&#1088;&#1072;&#1079;&#1086;&#1074;&#1072;&#1090;&#1077;&#1083;&#1100;&#1085;&#1099;&#1093;%20&#1091;&#1089;&#1083;&#1091;&#1075;\&#1054;&#1073;&#1098;&#1077;&#1084;%20&#1088;&#1099;&#1085;&#1082;&#1072;_&#1050;&#1086;&#1085;&#1082;&#1091;&#1088;&#1077;&#1085;&#1090;&#1099;\&#1050;&#1086;&#1087;&#1080;&#1103;%20&#1058;&#1054;&#1055;-&#1080;&#1079;&#1076;&#1072;&#1090;&#1077;&#1083;&#1100;&#1089;&#1090;&#1074;%20&#1074;%202013%20&#1075;%2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msk.prosv.ru\WS08_PROJECTS$\PROJECTS\&#1055;&#1086;&#1088;&#1090;&#1092;&#1077;&#1083;&#1100;\&#1052;&#1086;&#1076;&#1077;&#1083;&#1100;%20&#1088;&#1099;&#1085;&#1082;&#1072;%20&#1086;&#1073;&#1088;&#1072;&#1079;&#1086;&#1074;&#1072;&#1085;&#1080;&#1103;\&#1075;&#1088;&#1072;&#1092;&#1080;&#1082;&#1080;%20&#1076;&#1083;&#1103;%20&#1087;&#1088;&#1077;&#1079;&#1077;&#1085;&#1090;&#1072;&#1094;&#1080;&#1080;.xlsb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msk.prosv.ru\WS08_PROJECTS$\PROJECTS\&#1055;&#1086;&#1088;&#1090;&#1092;&#1077;&#1083;&#1100;\&#1050;&#1055;%20&#1076;&#1083;&#1103;%20&#1053;&#1064;\&#1043;&#1088;&#1072;&#1092;&#1080;&#1082;%20&#1087;&#1086;%20&#1092;&#1080;&#1085;&#1072;&#1085;&#1089;&#1072;&#1084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msk.prosv.ru\WS08_PROJECTS$\PROJECTS\&#1055;&#1086;&#1088;&#1090;&#1092;&#1077;&#1083;&#1100;\&#1050;&#1055;%20&#1076;&#1083;&#1103;%20&#1053;&#1064;\&#1043;&#1088;&#1072;&#1092;&#1080;&#1082;%20&#1087;&#1086;%20&#1092;&#1080;&#1085;&#1072;&#1085;&#1089;&#1072;&#1084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Rasskazova\Desktop\&#1052;&#1086;&#1076;&#1077;&#1083;&#1100;%20&#1088;&#1099;&#1085;&#1082;&#1072;%20&#1076;&#1086;&#1096;&#1082;&#1086;&#1083;&#1100;&#1085;&#1086;&#1075;&#1086;%20&#1086;&#1073;&#1088;&#1072;&#1079;&#1086;&#1074;&#1072;&#1085;&#1080;&#1103;%2007%2008%20-%20&#1088;&#1072;&#1089;&#1095;&#1077;&#1090;%20&#1095;&#1080;&#1089;&#1090;&#1086;&#1081;%20&#1074;&#1099;&#1088;&#1091;&#1095;&#1082;&#1080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Popov\Desktop\&#1056;&#1072;&#1073;&#1086;&#1090;&#1072;\&#1040;&#1085;&#1072;&#1083;&#1080;&#1079;%20&#1060;&#1055;\&#1060;&#1055;_2014_2015%20(&#1089;%20&#1076;&#1086;&#1083;&#1103;&#1084;&#1080;)_&#1089;_&#1076;&#1086;&#1087;&#1086;&#1083;&#1085;&#1077;&#1085;&#1080;&#1077;&#1084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Popov\Desktop\&#1056;&#1072;&#1073;&#1086;&#1090;&#1072;\&#1040;&#1085;&#1072;&#1083;&#1080;&#1079;%20&#1060;&#1055;\&#1060;&#1055;_2014_2015%20(&#1089;%20&#1076;&#1086;&#1083;&#1103;&#1084;&#1080;)_&#1089;_&#1076;&#1086;&#1087;&#1086;&#1083;&#1085;&#1077;&#1085;&#1080;&#1077;&#1084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699768401801547E-2"/>
          <c:y val="3.2516899831642639E-2"/>
          <c:w val="0.85427265231456084"/>
          <c:h val="0.71476701811117282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'1-11 классы'!$B$19</c:f>
              <c:strCache>
                <c:ptCount val="1"/>
                <c:pt idx="0">
                  <c:v>1-4 классы</c:v>
                </c:pt>
              </c:strCache>
            </c:strRef>
          </c:tx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'Модель рынка ДО'!$F$1:$P$1</c:f>
              <c:strCache>
                <c:ptCount val="11"/>
                <c:pt idx="0">
                  <c:v>2010 Ф</c:v>
                </c:pt>
                <c:pt idx="1">
                  <c:v>2011 Ф</c:v>
                </c:pt>
                <c:pt idx="2">
                  <c:v>2012 Ф</c:v>
                </c:pt>
                <c:pt idx="3">
                  <c:v>2013 Ф</c:v>
                </c:pt>
                <c:pt idx="4">
                  <c:v>2014 П</c:v>
                </c:pt>
                <c:pt idx="5">
                  <c:v>2015 П</c:v>
                </c:pt>
                <c:pt idx="6">
                  <c:v>2016 П</c:v>
                </c:pt>
                <c:pt idx="7">
                  <c:v>2017 П</c:v>
                </c:pt>
                <c:pt idx="8">
                  <c:v>2018 П</c:v>
                </c:pt>
                <c:pt idx="9">
                  <c:v>2019 П</c:v>
                </c:pt>
                <c:pt idx="10">
                  <c:v>2020 П</c:v>
                </c:pt>
              </c:strCache>
            </c:strRef>
          </c:cat>
          <c:val>
            <c:numRef>
              <c:f>'1-11 классы'!$C$19:$M$19</c:f>
              <c:numCache>
                <c:formatCode>#,##0.00</c:formatCode>
                <c:ptCount val="11"/>
                <c:pt idx="0">
                  <c:v>5.3408974346401985</c:v>
                </c:pt>
                <c:pt idx="1">
                  <c:v>5.5435160192104806</c:v>
                </c:pt>
                <c:pt idx="2">
                  <c:v>5.7239826319515448</c:v>
                </c:pt>
                <c:pt idx="3">
                  <c:v>5.8039520487219809</c:v>
                </c:pt>
                <c:pt idx="4">
                  <c:v>5.851251434400031</c:v>
                </c:pt>
                <c:pt idx="5">
                  <c:v>6.0346592121137634</c:v>
                </c:pt>
                <c:pt idx="6">
                  <c:v>6.303935967872655</c:v>
                </c:pt>
                <c:pt idx="7">
                  <c:v>6.6033342957547534</c:v>
                </c:pt>
                <c:pt idx="8">
                  <c:v>6.820490916708339</c:v>
                </c:pt>
                <c:pt idx="9">
                  <c:v>7.0032734096676705</c:v>
                </c:pt>
                <c:pt idx="10">
                  <c:v>7.1497001551447283</c:v>
                </c:pt>
              </c:numCache>
            </c:numRef>
          </c:val>
        </c:ser>
        <c:ser>
          <c:idx val="1"/>
          <c:order val="1"/>
          <c:tx>
            <c:strRef>
              <c:f>'1-11 классы'!$B$26</c:f>
              <c:strCache>
                <c:ptCount val="1"/>
                <c:pt idx="0">
                  <c:v>5-9 классы</c:v>
                </c:pt>
              </c:strCache>
            </c:strRef>
          </c:tx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'Модель рынка ДО'!$F$1:$P$1</c:f>
              <c:strCache>
                <c:ptCount val="11"/>
                <c:pt idx="0">
                  <c:v>2010 Ф</c:v>
                </c:pt>
                <c:pt idx="1">
                  <c:v>2011 Ф</c:v>
                </c:pt>
                <c:pt idx="2">
                  <c:v>2012 Ф</c:v>
                </c:pt>
                <c:pt idx="3">
                  <c:v>2013 Ф</c:v>
                </c:pt>
                <c:pt idx="4">
                  <c:v>2014 П</c:v>
                </c:pt>
                <c:pt idx="5">
                  <c:v>2015 П</c:v>
                </c:pt>
                <c:pt idx="6">
                  <c:v>2016 П</c:v>
                </c:pt>
                <c:pt idx="7">
                  <c:v>2017 П</c:v>
                </c:pt>
                <c:pt idx="8">
                  <c:v>2018 П</c:v>
                </c:pt>
                <c:pt idx="9">
                  <c:v>2019 П</c:v>
                </c:pt>
                <c:pt idx="10">
                  <c:v>2020 П</c:v>
                </c:pt>
              </c:strCache>
            </c:strRef>
          </c:cat>
          <c:val>
            <c:numRef>
              <c:f>'1-11 классы'!$C$26:$M$26</c:f>
              <c:numCache>
                <c:formatCode>#,##0.00</c:formatCode>
                <c:ptCount val="11"/>
                <c:pt idx="0">
                  <c:v>6.3697768030706392</c:v>
                </c:pt>
                <c:pt idx="1">
                  <c:v>6.2028846047808335</c:v>
                </c:pt>
                <c:pt idx="2">
                  <c:v>6.1919774657189066</c:v>
                </c:pt>
                <c:pt idx="3">
                  <c:v>6.2673157632504735</c:v>
                </c:pt>
                <c:pt idx="4">
                  <c:v>6.367418241261702</c:v>
                </c:pt>
                <c:pt idx="5">
                  <c:v>6.6185501883538276</c:v>
                </c:pt>
                <c:pt idx="6">
                  <c:v>6.8295858345102598</c:v>
                </c:pt>
                <c:pt idx="7">
                  <c:v>6.996074780685694</c:v>
                </c:pt>
                <c:pt idx="8">
                  <c:v>7.1870729106162869</c:v>
                </c:pt>
                <c:pt idx="9">
                  <c:v>7.409160710328182</c:v>
                </c:pt>
                <c:pt idx="10">
                  <c:v>7.6550471518192218</c:v>
                </c:pt>
              </c:numCache>
            </c:numRef>
          </c:val>
        </c:ser>
        <c:ser>
          <c:idx val="0"/>
          <c:order val="2"/>
          <c:tx>
            <c:strRef>
              <c:f>'1-11 классы'!$B$34</c:f>
              <c:strCache>
                <c:ptCount val="1"/>
                <c:pt idx="0">
                  <c:v>10-11 классы</c:v>
                </c:pt>
              </c:strCache>
            </c:strRef>
          </c:tx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'Модель рынка ДО'!$F$1:$P$1</c:f>
              <c:strCache>
                <c:ptCount val="11"/>
                <c:pt idx="0">
                  <c:v>2010 Ф</c:v>
                </c:pt>
                <c:pt idx="1">
                  <c:v>2011 Ф</c:v>
                </c:pt>
                <c:pt idx="2">
                  <c:v>2012 Ф</c:v>
                </c:pt>
                <c:pt idx="3">
                  <c:v>2013 Ф</c:v>
                </c:pt>
                <c:pt idx="4">
                  <c:v>2014 П</c:v>
                </c:pt>
                <c:pt idx="5">
                  <c:v>2015 П</c:v>
                </c:pt>
                <c:pt idx="6">
                  <c:v>2016 П</c:v>
                </c:pt>
                <c:pt idx="7">
                  <c:v>2017 П</c:v>
                </c:pt>
                <c:pt idx="8">
                  <c:v>2018 П</c:v>
                </c:pt>
                <c:pt idx="9">
                  <c:v>2019 П</c:v>
                </c:pt>
                <c:pt idx="10">
                  <c:v>2020 П</c:v>
                </c:pt>
              </c:strCache>
            </c:strRef>
          </c:cat>
          <c:val>
            <c:numRef>
              <c:f>'1-11 классы'!$C$34:$M$34</c:f>
              <c:numCache>
                <c:formatCode>#,##0.00</c:formatCode>
                <c:ptCount val="11"/>
                <c:pt idx="0">
                  <c:v>1.6189257622891644</c:v>
                </c:pt>
                <c:pt idx="1">
                  <c:v>1.5712993760086864</c:v>
                </c:pt>
                <c:pt idx="2">
                  <c:v>1.5298399023295488</c:v>
                </c:pt>
                <c:pt idx="3">
                  <c:v>1.4660321880275435</c:v>
                </c:pt>
                <c:pt idx="4">
                  <c:v>1.424230324338267</c:v>
                </c:pt>
                <c:pt idx="5">
                  <c:v>1.402081347347961</c:v>
                </c:pt>
                <c:pt idx="6">
                  <c:v>1.3891866057772659</c:v>
                </c:pt>
                <c:pt idx="7">
                  <c:v>1.424906395584784</c:v>
                </c:pt>
                <c:pt idx="8">
                  <c:v>1.4925722764840277</c:v>
                </c:pt>
                <c:pt idx="9">
                  <c:v>1.5793416877372994</c:v>
                </c:pt>
                <c:pt idx="10">
                  <c:v>1.6475705032854551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90189640"/>
        <c:axId val="90190032"/>
      </c:barChart>
      <c:lineChart>
        <c:grouping val="standard"/>
        <c:varyColors val="0"/>
        <c:ser>
          <c:idx val="3"/>
          <c:order val="3"/>
          <c:tx>
            <c:strRef>
              <c:f>'1-11 классы'!$B$14</c:f>
              <c:strCache>
                <c:ptCount val="1"/>
                <c:pt idx="0">
                  <c:v>Общая численность учащихся 1-11 классов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circle"/>
            <c:size val="13"/>
            <c:spPr>
              <a:solidFill>
                <a:schemeClr val="bg1"/>
              </a:solidFill>
              <a:ln w="19050">
                <a:solidFill>
                  <a:srgbClr val="C00000"/>
                </a:solidFill>
              </a:ln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'1-11 классы'!$F$1:$N$1</c:f>
              <c:strCache>
                <c:ptCount val="8"/>
                <c:pt idx="0">
                  <c:v>2013 П</c:v>
                </c:pt>
                <c:pt idx="1">
                  <c:v>2014 П</c:v>
                </c:pt>
                <c:pt idx="2">
                  <c:v>2015 П</c:v>
                </c:pt>
                <c:pt idx="3">
                  <c:v>2016 П</c:v>
                </c:pt>
                <c:pt idx="4">
                  <c:v>2017 П</c:v>
                </c:pt>
                <c:pt idx="5">
                  <c:v>2018 П</c:v>
                </c:pt>
                <c:pt idx="6">
                  <c:v>2019 П</c:v>
                </c:pt>
                <c:pt idx="7">
                  <c:v>2020 П</c:v>
                </c:pt>
              </c:strCache>
            </c:strRef>
          </c:cat>
          <c:val>
            <c:numRef>
              <c:f>'1-11 классы'!$C$14:$M$14</c:f>
              <c:numCache>
                <c:formatCode>#,##0.00</c:formatCode>
                <c:ptCount val="11"/>
                <c:pt idx="0">
                  <c:v>13.329600000000001</c:v>
                </c:pt>
                <c:pt idx="1">
                  <c:v>13.3177</c:v>
                </c:pt>
                <c:pt idx="2">
                  <c:v>13.4458</c:v>
                </c:pt>
                <c:pt idx="3">
                  <c:v>13.537299999999998</c:v>
                </c:pt>
                <c:pt idx="4">
                  <c:v>13.642900000000001</c:v>
                </c:pt>
                <c:pt idx="5">
                  <c:v>14.055290747815553</c:v>
                </c:pt>
                <c:pt idx="6">
                  <c:v>14.522708408160181</c:v>
                </c:pt>
                <c:pt idx="7">
                  <c:v>15.024315472025233</c:v>
                </c:pt>
                <c:pt idx="8">
                  <c:v>15.500136103808654</c:v>
                </c:pt>
                <c:pt idx="9">
                  <c:v>15.991775807733152</c:v>
                </c:pt>
                <c:pt idx="10">
                  <c:v>16.452317810249404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189640"/>
        <c:axId val="90190032"/>
      </c:lineChart>
      <c:catAx>
        <c:axId val="90189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90190032"/>
        <c:crosses val="autoZero"/>
        <c:auto val="1"/>
        <c:lblAlgn val="ctr"/>
        <c:lblOffset val="100"/>
        <c:noMultiLvlLbl val="0"/>
      </c:catAx>
      <c:valAx>
        <c:axId val="90190032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050"/>
                </a:pPr>
                <a:r>
                  <a:rPr lang="ru-RU" sz="1050" dirty="0" smtClean="0"/>
                  <a:t>млн. чел.</a:t>
                </a:r>
                <a:endParaRPr lang="ru-RU" sz="1050" dirty="0"/>
              </a:p>
            </c:rich>
          </c:tx>
          <c:layout>
            <c:manualLayout>
              <c:xMode val="edge"/>
              <c:yMode val="edge"/>
              <c:x val="2.98269328099347E-3"/>
              <c:y val="0.35132082557757366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90189640"/>
        <c:crosses val="autoZero"/>
        <c:crossBetween val="between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3.9488450936007106E-2"/>
          <c:y val="0.82188839632874455"/>
          <c:w val="0.85505435643762762"/>
          <c:h val="0.12191465905497682"/>
        </c:manualLayout>
      </c:layout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389817798022447E-2"/>
          <c:y val="3.0454008835425001E-2"/>
          <c:w val="0.53571581192366813"/>
          <c:h val="0.906095207816504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Лист2!$A$9</c:f>
              <c:strCache>
                <c:ptCount val="1"/>
                <c:pt idx="0">
                  <c:v>Учебные и методические издания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(Лист2!$B$130,Лист2!$D$130,Лист2!$J$130,Лист2!$O$130,Лист2!$T$130,Лист2!$Y$130)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(Лист2!$C$139,Лист2!$E$139,Лист2!$K$139,Лист2!$P$139,Лист2!$U$139,Лист2!$Z$139)</c:f>
              <c:numCache>
                <c:formatCode>0</c:formatCode>
                <c:ptCount val="6"/>
                <c:pt idx="0">
                  <c:v>217.73510000000002</c:v>
                </c:pt>
                <c:pt idx="1">
                  <c:v>198.25579999999999</c:v>
                </c:pt>
                <c:pt idx="2">
                  <c:v>194.24620000000002</c:v>
                </c:pt>
                <c:pt idx="3">
                  <c:v>210.04730000000001</c:v>
                </c:pt>
                <c:pt idx="4">
                  <c:v>207.61909999999995</c:v>
                </c:pt>
                <c:pt idx="5">
                  <c:v>215.70770000000002</c:v>
                </c:pt>
              </c:numCache>
            </c:numRef>
          </c:val>
        </c:ser>
        <c:ser>
          <c:idx val="1"/>
          <c:order val="1"/>
          <c:tx>
            <c:strRef>
              <c:f>Лист2!$A$21</c:f>
              <c:strCache>
                <c:ptCount val="1"/>
                <c:pt idx="0">
                  <c:v>Литературно-художественные издания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scene3d>
                <a:camera prst="orthographicFront"/>
                <a:lightRig rig="threePt" dir="t"/>
              </a:scene3d>
              <a:sp3d>
                <a:bevelT/>
              </a:sp3d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(Лист2!$B$130,Лист2!$D$130,Лист2!$J$130,Лист2!$O$130,Лист2!$T$130,Лист2!$Y$130)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(Лист2!$C$151,Лист2!$E$151,Лист2!$K$151,Лист2!$P$151,Лист2!$U$151,Лист2!$Z$151)</c:f>
              <c:numCache>
                <c:formatCode>0</c:formatCode>
                <c:ptCount val="6"/>
                <c:pt idx="0">
                  <c:v>53.986499999999999</c:v>
                </c:pt>
                <c:pt idx="1">
                  <c:v>22.010399999999986</c:v>
                </c:pt>
                <c:pt idx="2">
                  <c:v>22.8005</c:v>
                </c:pt>
                <c:pt idx="3">
                  <c:v>37.324400000000004</c:v>
                </c:pt>
                <c:pt idx="4">
                  <c:v>15.743500000000003</c:v>
                </c:pt>
                <c:pt idx="5">
                  <c:v>15.11</c:v>
                </c:pt>
              </c:numCache>
            </c:numRef>
          </c:val>
        </c:ser>
        <c:ser>
          <c:idx val="5"/>
          <c:order val="2"/>
          <c:tx>
            <c:v>Детская литература (дошкольный возраст)</c:v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(Лист2!$B$130,Лист2!$D$130,Лист2!$J$130,Лист2!$O$130,Лист2!$T$130,Лист2!$Y$130)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(Лист2!$C$140,Лист2!$E$140,Лист2!$K$140,Лист2!$P$140,Лист2!$U$140,Лист2!$Z$140)</c:f>
              <c:numCache>
                <c:formatCode>0</c:formatCode>
                <c:ptCount val="6"/>
                <c:pt idx="0">
                  <c:v>126.43980000000002</c:v>
                </c:pt>
                <c:pt idx="1">
                  <c:v>128.8117</c:v>
                </c:pt>
                <c:pt idx="2">
                  <c:v>133.17759999999998</c:v>
                </c:pt>
                <c:pt idx="3">
                  <c:v>97.923400000000001</c:v>
                </c:pt>
                <c:pt idx="4">
                  <c:v>101.91960000000009</c:v>
                </c:pt>
                <c:pt idx="5">
                  <c:v>95.702500000000001</c:v>
                </c:pt>
              </c:numCache>
            </c:numRef>
          </c:val>
        </c:ser>
        <c:ser>
          <c:idx val="2"/>
          <c:order val="3"/>
          <c:tx>
            <c:strRef>
              <c:f>Лист2!$A$35</c:f>
              <c:strCache>
                <c:ptCount val="1"/>
                <c:pt idx="0">
                  <c:v>Справочные издания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(Лист2!$B$130,Лист2!$D$130,Лист2!$J$130,Лист2!$O$130,Лист2!$T$130,Лист2!$Y$130)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(Лист2!$C$164,Лист2!$E$164,Лист2!$K$164,Лист2!$P$164,Лист2!$U$164,Лист2!$Z$164)</c:f>
              <c:numCache>
                <c:formatCode>0</c:formatCode>
                <c:ptCount val="6"/>
                <c:pt idx="0">
                  <c:v>26.909699999999972</c:v>
                </c:pt>
                <c:pt idx="1">
                  <c:v>19.528200000000002</c:v>
                </c:pt>
                <c:pt idx="2">
                  <c:v>34.315599999999996</c:v>
                </c:pt>
                <c:pt idx="3">
                  <c:v>14.446200000000001</c:v>
                </c:pt>
                <c:pt idx="4">
                  <c:v>12.243500000000001</c:v>
                </c:pt>
                <c:pt idx="5">
                  <c:v>9.8826000000000125</c:v>
                </c:pt>
              </c:numCache>
            </c:numRef>
          </c:val>
        </c:ser>
        <c:ser>
          <c:idx val="3"/>
          <c:order val="4"/>
          <c:tx>
            <c:strRef>
              <c:f>Лист2!$A$40</c:f>
              <c:strCache>
                <c:ptCount val="1"/>
                <c:pt idx="0">
                  <c:v>Издания для широкого круга читателей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(Лист2!$B$130,Лист2!$D$130,Лист2!$J$130,Лист2!$O$130,Лист2!$T$130,Лист2!$Y$130)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(Лист2!$C$169,Лист2!$E$169,Лист2!$K$169,Лист2!$P$169,Лист2!$U$169,Лист2!$Z$169)</c:f>
              <c:numCache>
                <c:formatCode>0</c:formatCode>
                <c:ptCount val="6"/>
                <c:pt idx="0">
                  <c:v>104.91040000000002</c:v>
                </c:pt>
                <c:pt idx="1">
                  <c:v>137.06780000000001</c:v>
                </c:pt>
                <c:pt idx="2">
                  <c:v>90.269499999999994</c:v>
                </c:pt>
                <c:pt idx="3">
                  <c:v>104.8159</c:v>
                </c:pt>
                <c:pt idx="4">
                  <c:v>64.9893</c:v>
                </c:pt>
                <c:pt idx="5">
                  <c:v>64.762799999999999</c:v>
                </c:pt>
              </c:numCache>
            </c:numRef>
          </c:val>
        </c:ser>
        <c:ser>
          <c:idx val="4"/>
          <c:order val="5"/>
          <c:tx>
            <c:v>Прочее</c:v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(Лист2!$B$130,Лист2!$D$130,Лист2!$J$130,Лист2!$O$130,Лист2!$T$130,Лист2!$Y$130)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(Лист2!$C$172,Лист2!$E$172,Лист2!$K$172,Лист2!$P$172,Лист2!$U$172,Лист2!$Z$172)</c:f>
              <c:numCache>
                <c:formatCode>0</c:formatCode>
                <c:ptCount val="6"/>
                <c:pt idx="0">
                  <c:v>230.45780000000019</c:v>
                </c:pt>
                <c:pt idx="1">
                  <c:v>210.87919999999994</c:v>
                </c:pt>
                <c:pt idx="2">
                  <c:v>179.0343</c:v>
                </c:pt>
                <c:pt idx="3">
                  <c:v>147.94910000000002</c:v>
                </c:pt>
                <c:pt idx="4">
                  <c:v>137.95130000000026</c:v>
                </c:pt>
                <c:pt idx="5">
                  <c:v>140.58150000000001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37450048"/>
        <c:axId val="237450440"/>
      </c:barChart>
      <c:lineChart>
        <c:grouping val="standard"/>
        <c:varyColors val="0"/>
        <c:ser>
          <c:idx val="6"/>
          <c:order val="6"/>
          <c:tx>
            <c:strRef>
              <c:f>Лист2!$A$133</c:f>
              <c:strCache>
                <c:ptCount val="1"/>
                <c:pt idx="0">
                  <c:v>Всего</c:v>
                </c:pt>
              </c:strCache>
            </c:strRef>
          </c:tx>
          <c:spPr>
            <a:ln w="57150"/>
          </c:spPr>
          <c:marker>
            <c:symbol val="circle"/>
            <c:size val="12"/>
            <c:spPr>
              <a:solidFill>
                <a:schemeClr val="bg1"/>
              </a:solidFill>
              <a:ln w="19050"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(Лист2!$B$130,Лист2!$D$130,Лист2!$J$130,Лист2!$O$130,Лист2!$T$130,Лист2!$Y$130)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(Лист2!$C$133,Лист2!$E$133,Лист2!$K$133,Лист2!$P$133,Лист2!$U$133,Лист2!$Z$133)</c:f>
              <c:numCache>
                <c:formatCode>0</c:formatCode>
                <c:ptCount val="6"/>
                <c:pt idx="0">
                  <c:v>760.4393</c:v>
                </c:pt>
                <c:pt idx="1">
                  <c:v>716.55309999999997</c:v>
                </c:pt>
                <c:pt idx="2">
                  <c:v>653.84369999999922</c:v>
                </c:pt>
                <c:pt idx="3">
                  <c:v>612.50630000000012</c:v>
                </c:pt>
                <c:pt idx="4">
                  <c:v>540.46629999999902</c:v>
                </c:pt>
                <c:pt idx="5">
                  <c:v>541.74709999999948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7450048"/>
        <c:axId val="237450440"/>
      </c:lineChart>
      <c:catAx>
        <c:axId val="237450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7450440"/>
        <c:crosses val="autoZero"/>
        <c:auto val="1"/>
        <c:lblAlgn val="ctr"/>
        <c:lblOffset val="100"/>
        <c:noMultiLvlLbl val="0"/>
      </c:catAx>
      <c:valAx>
        <c:axId val="237450440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374500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410088610308003"/>
          <c:y val="3.3864695196050357E-2"/>
          <c:w val="0.28492802960076075"/>
          <c:h val="0.93497158446841655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Лист2!$A$9</c:f>
              <c:strCache>
                <c:ptCount val="1"/>
                <c:pt idx="0">
                  <c:v>Учебные и методические издания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(Лист2!$B$1,Лист2!$D$1,Лист2!$J$1,Лист2!$O$1,Лист2!$T$1,Лист2!$Y$1)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(Лист2!$C$75,Лист2!$E$75,Лист2!$K$75,Лист2!$P$75,Лист2!$U$75,Лист2!$Z$75)</c:f>
              <c:numCache>
                <c:formatCode>0%</c:formatCode>
                <c:ptCount val="6"/>
                <c:pt idx="0">
                  <c:v>0.28632804748518387</c:v>
                </c:pt>
                <c:pt idx="1">
                  <c:v>0.27667984410366797</c:v>
                </c:pt>
                <c:pt idx="2">
                  <c:v>0.2970835384664563</c:v>
                </c:pt>
                <c:pt idx="3">
                  <c:v>0.3429308400582981</c:v>
                </c:pt>
                <c:pt idx="4">
                  <c:v>0.38414809582022091</c:v>
                </c:pt>
                <c:pt idx="5">
                  <c:v>0.39817047474735057</c:v>
                </c:pt>
              </c:numCache>
            </c:numRef>
          </c:val>
        </c:ser>
        <c:ser>
          <c:idx val="1"/>
          <c:order val="1"/>
          <c:tx>
            <c:strRef>
              <c:f>Лист2!$A$21</c:f>
              <c:strCache>
                <c:ptCount val="1"/>
                <c:pt idx="0">
                  <c:v>Литературно-художественные издания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(Лист2!$B$1,Лист2!$D$1,Лист2!$J$1,Лист2!$O$1,Лист2!$T$1,Лист2!$Y$1)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(Лист2!$C$86,Лист2!$E$86,Лист2!$K$86,Лист2!$P$86,Лист2!$U$86,Лист2!$Z$86)</c:f>
              <c:numCache>
                <c:formatCode>0%</c:formatCode>
                <c:ptCount val="6"/>
                <c:pt idx="0">
                  <c:v>7.0993832117829794E-2</c:v>
                </c:pt>
                <c:pt idx="1">
                  <c:v>3.0717053627986542E-2</c:v>
                </c:pt>
                <c:pt idx="2">
                  <c:v>3.4871483811803952E-2</c:v>
                </c:pt>
                <c:pt idx="3">
                  <c:v>6.0937169136056277E-2</c:v>
                </c:pt>
                <c:pt idx="4">
                  <c:v>2.9129475787852088E-2</c:v>
                </c:pt>
                <c:pt idx="5">
                  <c:v>2.7891242980350131E-2</c:v>
                </c:pt>
              </c:numCache>
            </c:numRef>
          </c:val>
        </c:ser>
        <c:ser>
          <c:idx val="5"/>
          <c:order val="2"/>
          <c:tx>
            <c:v>Детская литература (дошкольный возраст)</c:v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(Лист2!$B$1,Лист2!$D$1,Лист2!$J$1,Лист2!$O$1,Лист2!$T$1,Лист2!$Y$1)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(Лист2!$C$78,Лист2!$E$78,Лист2!$K$78,Лист2!$P$78,Лист2!$U$78,Лист2!$Z$78)</c:f>
              <c:numCache>
                <c:formatCode>0%</c:formatCode>
                <c:ptCount val="6"/>
                <c:pt idx="0">
                  <c:v>0.16627204827525352</c:v>
                </c:pt>
                <c:pt idx="1">
                  <c:v>0.17976574241322824</c:v>
                </c:pt>
                <c:pt idx="2">
                  <c:v>0.20368415264993761</c:v>
                </c:pt>
                <c:pt idx="3">
                  <c:v>0.15987329436448244</c:v>
                </c:pt>
                <c:pt idx="4">
                  <c:v>0.18857716013005804</c:v>
                </c:pt>
                <c:pt idx="5">
                  <c:v>0.17665530650740938</c:v>
                </c:pt>
              </c:numCache>
            </c:numRef>
          </c:val>
        </c:ser>
        <c:ser>
          <c:idx val="2"/>
          <c:order val="3"/>
          <c:tx>
            <c:strRef>
              <c:f>Лист2!$A$35</c:f>
              <c:strCache>
                <c:ptCount val="1"/>
                <c:pt idx="0">
                  <c:v>Справочные издания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(Лист2!$B$1,Лист2!$D$1,Лист2!$J$1,Лист2!$O$1,Лист2!$T$1,Лист2!$Y$1)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(Лист2!$C$99,Лист2!$E$99,Лист2!$K$99,Лист2!$P$99,Лист2!$U$99,Лист2!$Z$99)</c:f>
              <c:numCache>
                <c:formatCode>0%</c:formatCode>
                <c:ptCount val="6"/>
                <c:pt idx="0">
                  <c:v>3.5387045356545882E-2</c:v>
                </c:pt>
                <c:pt idx="1">
                  <c:v>2.7252969807820285E-2</c:v>
                </c:pt>
                <c:pt idx="2">
                  <c:v>5.2482879318100077E-2</c:v>
                </c:pt>
                <c:pt idx="3">
                  <c:v>2.3585390060477752E-2</c:v>
                </c:pt>
                <c:pt idx="4">
                  <c:v>2.2653586356818176E-2</c:v>
                </c:pt>
                <c:pt idx="5">
                  <c:v>1.8242091189782126E-2</c:v>
                </c:pt>
              </c:numCache>
            </c:numRef>
          </c:val>
        </c:ser>
        <c:ser>
          <c:idx val="3"/>
          <c:order val="4"/>
          <c:tx>
            <c:strRef>
              <c:f>Лист2!$A$40</c:f>
              <c:strCache>
                <c:ptCount val="1"/>
                <c:pt idx="0">
                  <c:v>Издания для широкого круга читателей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(Лист2!$B$1,Лист2!$D$1,Лист2!$J$1,Лист2!$O$1,Лист2!$T$1,Лист2!$Y$1)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(Лист2!$C$104,Лист2!$E$104,Лист2!$K$104,Лист2!$P$104,Лист2!$U$104,Лист2!$Z$104)</c:f>
              <c:numCache>
                <c:formatCode>0%</c:formatCode>
                <c:ptCount val="6"/>
                <c:pt idx="0">
                  <c:v>0.1379602553418795</c:v>
                </c:pt>
                <c:pt idx="1">
                  <c:v>0.19128770777769294</c:v>
                </c:pt>
                <c:pt idx="2">
                  <c:v>0.13805975342425109</c:v>
                </c:pt>
                <c:pt idx="3">
                  <c:v>0.17112623984439043</c:v>
                </c:pt>
                <c:pt idx="4">
                  <c:v>0.1202467202857978</c:v>
                </c:pt>
                <c:pt idx="5">
                  <c:v>0.11954434089264161</c:v>
                </c:pt>
              </c:numCache>
            </c:numRef>
          </c:val>
        </c:ser>
        <c:ser>
          <c:idx val="4"/>
          <c:order val="5"/>
          <c:tx>
            <c:v>Прочее</c:v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(Лист2!$B$1,Лист2!$D$1,Лист2!$J$1,Лист2!$O$1,Лист2!$T$1,Лист2!$Y$1)</c:f>
              <c:numCache>
                <c:formatCode>General</c:formatCod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numCache>
            </c:numRef>
          </c:cat>
          <c:val>
            <c:numRef>
              <c:f>(Лист2!$C$107,Лист2!$E$107,Лист2!$K$107,Лист2!$P$107,Лист2!$U$107,Лист2!$Z$107)</c:f>
              <c:numCache>
                <c:formatCode>0%</c:formatCode>
                <c:ptCount val="6"/>
                <c:pt idx="0">
                  <c:v>0.30305877142330795</c:v>
                </c:pt>
                <c:pt idx="1">
                  <c:v>0.29429668226960487</c:v>
                </c:pt>
                <c:pt idx="2">
                  <c:v>0.27381819232945209</c:v>
                </c:pt>
                <c:pt idx="3">
                  <c:v>0.24154706653629565</c:v>
                </c:pt>
                <c:pt idx="4">
                  <c:v>0.25524496161925414</c:v>
                </c:pt>
                <c:pt idx="5">
                  <c:v>0.25949654368246738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37451224"/>
        <c:axId val="237451616"/>
      </c:barChart>
      <c:catAx>
        <c:axId val="237451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7451616"/>
        <c:crosses val="autoZero"/>
        <c:auto val="1"/>
        <c:lblAlgn val="ctr"/>
        <c:lblOffset val="100"/>
        <c:noMultiLvlLbl val="0"/>
      </c:catAx>
      <c:valAx>
        <c:axId val="23745161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3745122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3027214184816933"/>
          <c:y val="0.20178225343897871"/>
          <c:w val="0.47965248317016002"/>
          <c:h val="0.62023990797106987"/>
        </c:manualLayout>
      </c:layout>
      <c:pie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-0.13203529094356781"/>
                  <c:y val="0.11594266945288274"/>
                </c:manualLayout>
              </c:layout>
              <c:tx>
                <c:rich>
                  <a:bodyPr/>
                  <a:lstStyle/>
                  <a:p>
                    <a:pPr>
                      <a:defRPr sz="900" b="1">
                        <a:solidFill>
                          <a:schemeClr val="bg1"/>
                        </a:solidFill>
                      </a:defRPr>
                    </a:pPr>
                    <a:r>
                      <a:rPr lang="ru-RU" sz="900" dirty="0" smtClean="0"/>
                      <a:t>Просвещение</a:t>
                    </a:r>
                    <a:r>
                      <a:rPr lang="ru-RU" sz="900" dirty="0"/>
                      <a:t>
</a:t>
                    </a:r>
                    <a:r>
                      <a:rPr lang="ru-RU" sz="900" dirty="0" smtClean="0"/>
                      <a:t>31,7%</a:t>
                    </a:r>
                    <a:endParaRPr lang="ru-RU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9568232025853836E-2"/>
                  <c:y val="-8.3878036280114573E-2"/>
                </c:manualLayout>
              </c:layout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7485888931959472E-2"/>
                  <c:y val="-9.1023843370032373E-2"/>
                </c:manualLayout>
              </c:layout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0723373134869916E-2"/>
                  <c:y val="-0.10015226238487775"/>
                </c:manualLayout>
              </c:layout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4157817272882662E-2"/>
                  <c:y val="5.521456019920948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4642576470514101E-2"/>
                  <c:y val="7.915683935696503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5322346881180499E-2"/>
                  <c:y val="3.658048192658166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0.12306109606045179"/>
                  <c:y val="9.945473504556794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2.5696863131305401E-2"/>
                  <c:y val="4.651322906382011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0.16154665927236117"/>
                  <c:y val="2.774900379113565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5.6851879930635112E-2"/>
                  <c:y val="-4.345117096913393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0.12391326093371645"/>
                  <c:y val="-1.4288158592792437E-2"/>
                </c:manualLayout>
              </c:layout>
              <c:tx>
                <c:rich>
                  <a:bodyPr/>
                  <a:lstStyle/>
                  <a:p>
                    <a:r>
                      <a:rPr lang="ru-RU" sz="900" dirty="0"/>
                      <a:t>Академкнига</a:t>
                    </a:r>
                    <a:r>
                      <a:rPr lang="ru-RU" sz="900" dirty="0" smtClean="0"/>
                      <a:t>/</a:t>
                    </a:r>
                    <a:r>
                      <a:rPr lang="en-US" sz="900" dirty="0" smtClean="0"/>
                      <a:t> </a:t>
                    </a:r>
                    <a:r>
                      <a:rPr lang="ru-RU" sz="900" dirty="0" smtClean="0"/>
                      <a:t>Учебник</a:t>
                    </a:r>
                    <a:r>
                      <a:rPr lang="ru-RU" sz="900" dirty="0"/>
                      <a:t>
2,2%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0.21184702242441913"/>
                  <c:y val="-6.835838338141751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8.9352337798070572E-2"/>
                  <c:y val="-5.504933570810880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3.3070987497642812E-2"/>
                  <c:y val="-5.330016044800613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-0.12130949779360864"/>
                  <c:y val="-0.1473422772425326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layout>
                <c:manualLayout>
                  <c:x val="4.0232821084337893E-2"/>
                  <c:y val="-0.1581739966411417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8"/>
              <c:layout>
                <c:manualLayout>
                  <c:x val="7.7114097053922942E-2"/>
                  <c:y val="-7.934008628250255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layout>
                <c:manualLayout>
                  <c:x val="0.1795944127943237"/>
                  <c:y val="-0.112507088874851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layout>
                <c:manualLayout>
                  <c:x val="0.23561276895829669"/>
                  <c:y val="4.1085881113515623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('для диаграммы'!$A$4:$A$23,'для диаграммы'!$A$26)</c:f>
              <c:strCache>
                <c:ptCount val="21"/>
                <c:pt idx="0">
                  <c:v>Просвещение</c:v>
                </c:pt>
                <c:pt idx="1">
                  <c:v>Экзамен</c:v>
                </c:pt>
                <c:pt idx="2">
                  <c:v>Дрофа</c:v>
                </c:pt>
                <c:pt idx="3">
                  <c:v>Баласс</c:v>
                </c:pt>
                <c:pt idx="4">
                  <c:v>АСТ-Астрель</c:v>
                </c:pt>
                <c:pt idx="5">
                  <c:v>Вентана-Граф</c:v>
                </c:pt>
                <c:pt idx="6">
                  <c:v>Титул</c:v>
                </c:pt>
                <c:pt idx="7">
                  <c:v>ВАКО</c:v>
                </c:pt>
                <c:pt idx="8">
                  <c:v>Русское слово</c:v>
                </c:pt>
                <c:pt idx="9">
                  <c:v>Бином. Лаборатория знаний</c:v>
                </c:pt>
                <c:pt idx="10">
                  <c:v>Лицей</c:v>
                </c:pt>
                <c:pt idx="11">
                  <c:v>Академкнига/Учебник</c:v>
                </c:pt>
                <c:pt idx="12">
                  <c:v>Мнемозина</c:v>
                </c:pt>
                <c:pt idx="13">
                  <c:v>Ювента</c:v>
                </c:pt>
                <c:pt idx="14">
                  <c:v>Ассоциация XXI век</c:v>
                </c:pt>
                <c:pt idx="15">
                  <c:v>Легион</c:v>
                </c:pt>
                <c:pt idx="16">
                  <c:v>ИД Федоров</c:v>
                </c:pt>
                <c:pt idx="17">
                  <c:v>Национальное образование</c:v>
                </c:pt>
                <c:pt idx="18">
                  <c:v>РОСТ</c:v>
                </c:pt>
                <c:pt idx="19">
                  <c:v>Эксмо</c:v>
                </c:pt>
                <c:pt idx="20">
                  <c:v>Другие издательства</c:v>
                </c:pt>
              </c:strCache>
            </c:strRef>
          </c:cat>
          <c:val>
            <c:numRef>
              <c:f>('для диаграммы'!$C$4:$C$23,'для диаграммы'!$C$26)</c:f>
              <c:numCache>
                <c:formatCode>0.0%</c:formatCode>
                <c:ptCount val="21"/>
                <c:pt idx="0">
                  <c:v>0.31839758468995516</c:v>
                </c:pt>
                <c:pt idx="1">
                  <c:v>9.1877689430768641E-2</c:v>
                </c:pt>
                <c:pt idx="2">
                  <c:v>8.0766672846579374E-2</c:v>
                </c:pt>
                <c:pt idx="3">
                  <c:v>7.9410937855518449E-2</c:v>
                </c:pt>
                <c:pt idx="4">
                  <c:v>4.3544002055214907E-2</c:v>
                </c:pt>
                <c:pt idx="5">
                  <c:v>4.0795788432795937E-2</c:v>
                </c:pt>
                <c:pt idx="6">
                  <c:v>3.358356330690359E-2</c:v>
                </c:pt>
                <c:pt idx="7">
                  <c:v>2.8291983405778945E-2</c:v>
                </c:pt>
                <c:pt idx="8">
                  <c:v>2.7572229399555687E-2</c:v>
                </c:pt>
                <c:pt idx="9">
                  <c:v>2.5259548741129758E-2</c:v>
                </c:pt>
                <c:pt idx="10">
                  <c:v>2.3201780959907835E-2</c:v>
                </c:pt>
                <c:pt idx="11">
                  <c:v>2.1690520611097181E-2</c:v>
                </c:pt>
                <c:pt idx="12">
                  <c:v>2.0647261468295836E-2</c:v>
                </c:pt>
                <c:pt idx="13">
                  <c:v>2.0611812839941811E-2</c:v>
                </c:pt>
                <c:pt idx="14">
                  <c:v>1.9047828775231066E-2</c:v>
                </c:pt>
                <c:pt idx="15">
                  <c:v>1.5546959168515104E-2</c:v>
                </c:pt>
                <c:pt idx="16">
                  <c:v>1.329462978437128E-2</c:v>
                </c:pt>
                <c:pt idx="17">
                  <c:v>1.2132217150353718E-2</c:v>
                </c:pt>
                <c:pt idx="18">
                  <c:v>9.6289404758170029E-3</c:v>
                </c:pt>
                <c:pt idx="19">
                  <c:v>9.5985789517941539E-3</c:v>
                </c:pt>
                <c:pt idx="20">
                  <c:v>6.5099469650474973E-2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699768401801547E-2"/>
          <c:y val="3.2516899831642639E-2"/>
          <c:w val="0.85427265231456428"/>
          <c:h val="0.74408719543982293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'Модель рынка ДО'!$C$103</c:f>
              <c:strCache>
                <c:ptCount val="1"/>
                <c:pt idx="0">
                  <c:v>Число детей 0-3 лет</c:v>
                </c:pt>
              </c:strCache>
            </c:strRef>
          </c:tx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'Модель рынка ДО'!$F$1:$P$1</c:f>
              <c:strCache>
                <c:ptCount val="11"/>
                <c:pt idx="0">
                  <c:v>2010 Ф</c:v>
                </c:pt>
                <c:pt idx="1">
                  <c:v>2011 Ф</c:v>
                </c:pt>
                <c:pt idx="2">
                  <c:v>2012 Ф</c:v>
                </c:pt>
                <c:pt idx="3">
                  <c:v>2013 Ф</c:v>
                </c:pt>
                <c:pt idx="4">
                  <c:v>2014 П</c:v>
                </c:pt>
                <c:pt idx="5">
                  <c:v>2015 П</c:v>
                </c:pt>
                <c:pt idx="6">
                  <c:v>2016 П</c:v>
                </c:pt>
                <c:pt idx="7">
                  <c:v>2017 П</c:v>
                </c:pt>
                <c:pt idx="8">
                  <c:v>2018 П</c:v>
                </c:pt>
                <c:pt idx="9">
                  <c:v>2019 П</c:v>
                </c:pt>
                <c:pt idx="10">
                  <c:v>2020 П</c:v>
                </c:pt>
              </c:strCache>
            </c:strRef>
          </c:cat>
          <c:val>
            <c:numRef>
              <c:f>'Модель рынка ДО'!$F$103:$P$103</c:f>
              <c:numCache>
                <c:formatCode>#,##0.00</c:formatCode>
                <c:ptCount val="11"/>
                <c:pt idx="0">
                  <c:v>5.2218120753701545</c:v>
                </c:pt>
                <c:pt idx="1">
                  <c:v>5.3057551516181132</c:v>
                </c:pt>
                <c:pt idx="2">
                  <c:v>5.4405987935827689</c:v>
                </c:pt>
                <c:pt idx="3">
                  <c:v>5.4057830401062601</c:v>
                </c:pt>
                <c:pt idx="4">
                  <c:v>5.3221925476876342</c:v>
                </c:pt>
                <c:pt idx="5">
                  <c:v>5.1092268885807259</c:v>
                </c:pt>
                <c:pt idx="6">
                  <c:v>5.0026547288489311</c:v>
                </c:pt>
                <c:pt idx="7">
                  <c:v>4.9037428137106529</c:v>
                </c:pt>
                <c:pt idx="8">
                  <c:v>4.8035065257477925</c:v>
                </c:pt>
                <c:pt idx="9">
                  <c:v>4.7095469270288355</c:v>
                </c:pt>
                <c:pt idx="10">
                  <c:v>4.6227274949812669</c:v>
                </c:pt>
              </c:numCache>
            </c:numRef>
          </c:val>
        </c:ser>
        <c:ser>
          <c:idx val="1"/>
          <c:order val="1"/>
          <c:tx>
            <c:strRef>
              <c:f>'Модель рынка ДО'!$C$105</c:f>
              <c:strCache>
                <c:ptCount val="1"/>
                <c:pt idx="0">
                  <c:v>Число детей 3-5 года</c:v>
                </c:pt>
              </c:strCache>
            </c:strRef>
          </c:tx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'Модель рынка ДО'!$F$1:$P$1</c:f>
              <c:strCache>
                <c:ptCount val="11"/>
                <c:pt idx="0">
                  <c:v>2010 Ф</c:v>
                </c:pt>
                <c:pt idx="1">
                  <c:v>2011 Ф</c:v>
                </c:pt>
                <c:pt idx="2">
                  <c:v>2012 Ф</c:v>
                </c:pt>
                <c:pt idx="3">
                  <c:v>2013 Ф</c:v>
                </c:pt>
                <c:pt idx="4">
                  <c:v>2014 П</c:v>
                </c:pt>
                <c:pt idx="5">
                  <c:v>2015 П</c:v>
                </c:pt>
                <c:pt idx="6">
                  <c:v>2016 П</c:v>
                </c:pt>
                <c:pt idx="7">
                  <c:v>2017 П</c:v>
                </c:pt>
                <c:pt idx="8">
                  <c:v>2018 П</c:v>
                </c:pt>
                <c:pt idx="9">
                  <c:v>2019 П</c:v>
                </c:pt>
                <c:pt idx="10">
                  <c:v>2020 П</c:v>
                </c:pt>
              </c:strCache>
            </c:strRef>
          </c:cat>
          <c:val>
            <c:numRef>
              <c:f>'Модель рынка ДО'!$F$105:$P$105</c:f>
              <c:numCache>
                <c:formatCode>#,##0.00</c:formatCode>
                <c:ptCount val="11"/>
                <c:pt idx="0">
                  <c:v>3.0716992029035963</c:v>
                </c:pt>
                <c:pt idx="1">
                  <c:v>3.2931379166758061</c:v>
                </c:pt>
                <c:pt idx="2">
                  <c:v>3.4455919635958918</c:v>
                </c:pt>
                <c:pt idx="3">
                  <c:v>3.5217167572010823</c:v>
                </c:pt>
                <c:pt idx="4">
                  <c:v>3.5576197828833664</c:v>
                </c:pt>
                <c:pt idx="5">
                  <c:v>3.6643234750668827</c:v>
                </c:pt>
                <c:pt idx="6">
                  <c:v>3.6217190106194512</c:v>
                </c:pt>
                <c:pt idx="7">
                  <c:v>3.4392696150658657</c:v>
                </c:pt>
                <c:pt idx="8">
                  <c:v>3.3678378726257963</c:v>
                </c:pt>
                <c:pt idx="9">
                  <c:v>3.3022547024893036</c:v>
                </c:pt>
                <c:pt idx="10">
                  <c:v>3.233836989321881</c:v>
                </c:pt>
              </c:numCache>
            </c:numRef>
          </c:val>
        </c:ser>
        <c:ser>
          <c:idx val="0"/>
          <c:order val="2"/>
          <c:tx>
            <c:strRef>
              <c:f>'Модель рынка ДО'!$C$107</c:f>
              <c:strCache>
                <c:ptCount val="1"/>
                <c:pt idx="0">
                  <c:v>Число детей 5-7 лет</c:v>
                </c:pt>
              </c:strCache>
            </c:strRef>
          </c:tx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'Модель рынка ДО'!$F$1:$P$1</c:f>
              <c:strCache>
                <c:ptCount val="11"/>
                <c:pt idx="0">
                  <c:v>2010 Ф</c:v>
                </c:pt>
                <c:pt idx="1">
                  <c:v>2011 Ф</c:v>
                </c:pt>
                <c:pt idx="2">
                  <c:v>2012 Ф</c:v>
                </c:pt>
                <c:pt idx="3">
                  <c:v>2013 Ф</c:v>
                </c:pt>
                <c:pt idx="4">
                  <c:v>2014 П</c:v>
                </c:pt>
                <c:pt idx="5">
                  <c:v>2015 П</c:v>
                </c:pt>
                <c:pt idx="6">
                  <c:v>2016 П</c:v>
                </c:pt>
                <c:pt idx="7">
                  <c:v>2017 П</c:v>
                </c:pt>
                <c:pt idx="8">
                  <c:v>2018 П</c:v>
                </c:pt>
                <c:pt idx="9">
                  <c:v>2019 П</c:v>
                </c:pt>
                <c:pt idx="10">
                  <c:v>2020 П</c:v>
                </c:pt>
              </c:strCache>
            </c:strRef>
          </c:cat>
          <c:val>
            <c:numRef>
              <c:f>'Модель рынка ДО'!$F$107:$P$107</c:f>
              <c:numCache>
                <c:formatCode>#,##0.00</c:formatCode>
                <c:ptCount val="11"/>
                <c:pt idx="0">
                  <c:v>2.9243309671451625</c:v>
                </c:pt>
                <c:pt idx="1">
                  <c:v>2.9167690577498124</c:v>
                </c:pt>
                <c:pt idx="2">
                  <c:v>3.0712668367371307</c:v>
                </c:pt>
                <c:pt idx="3">
                  <c:v>3.2926748013108682</c:v>
                </c:pt>
                <c:pt idx="4">
                  <c:v>3.4451086334304346</c:v>
                </c:pt>
                <c:pt idx="5">
                  <c:v>3.5212231681970341</c:v>
                </c:pt>
                <c:pt idx="6">
                  <c:v>3.5571215736356212</c:v>
                </c:pt>
                <c:pt idx="7">
                  <c:v>3.663808505847276</c:v>
                </c:pt>
                <c:pt idx="8">
                  <c:v>3.6212148133758708</c:v>
                </c:pt>
                <c:pt idx="9">
                  <c:v>3.4387889496031683</c:v>
                </c:pt>
                <c:pt idx="10">
                  <c:v>3.3673669974669149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90190816"/>
        <c:axId val="90191208"/>
      </c:barChart>
      <c:lineChart>
        <c:grouping val="standard"/>
        <c:varyColors val="0"/>
        <c:ser>
          <c:idx val="3"/>
          <c:order val="3"/>
          <c:tx>
            <c:strRef>
              <c:f>'Модель рынка ДО'!$C$101</c:f>
              <c:strCache>
                <c:ptCount val="1"/>
                <c:pt idx="0">
                  <c:v>Число детей от 0 до 7 лет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circle"/>
            <c:size val="13"/>
            <c:spPr>
              <a:solidFill>
                <a:schemeClr val="bg1"/>
              </a:solidFill>
              <a:ln w="19050">
                <a:solidFill>
                  <a:srgbClr val="C00000"/>
                </a:solidFill>
              </a:ln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'Модель рынка ДО'!$F$1:$N$1</c:f>
              <c:strCache>
                <c:ptCount val="9"/>
                <c:pt idx="0">
                  <c:v>2010 Ф</c:v>
                </c:pt>
                <c:pt idx="1">
                  <c:v>2011 Ф</c:v>
                </c:pt>
                <c:pt idx="2">
                  <c:v>2012 Ф</c:v>
                </c:pt>
                <c:pt idx="3">
                  <c:v>2013 Ф</c:v>
                </c:pt>
                <c:pt idx="4">
                  <c:v>2014 П</c:v>
                </c:pt>
                <c:pt idx="5">
                  <c:v>2015 П</c:v>
                </c:pt>
                <c:pt idx="6">
                  <c:v>2016 П</c:v>
                </c:pt>
                <c:pt idx="7">
                  <c:v>2017 П</c:v>
                </c:pt>
                <c:pt idx="8">
                  <c:v>2018 П</c:v>
                </c:pt>
              </c:strCache>
            </c:strRef>
          </c:cat>
          <c:val>
            <c:numRef>
              <c:f>'Модель рынка ДО'!$F$101:$P$101</c:f>
              <c:numCache>
                <c:formatCode>#,##0.00</c:formatCode>
                <c:ptCount val="11"/>
                <c:pt idx="0">
                  <c:v>11.217842245418915</c:v>
                </c:pt>
                <c:pt idx="1">
                  <c:v>11.515662126043731</c:v>
                </c:pt>
                <c:pt idx="2">
                  <c:v>11.957457593915791</c:v>
                </c:pt>
                <c:pt idx="3">
                  <c:v>12.220174598618211</c:v>
                </c:pt>
                <c:pt idx="4">
                  <c:v>12.324920964001436</c:v>
                </c:pt>
                <c:pt idx="5">
                  <c:v>12.294773531844642</c:v>
                </c:pt>
                <c:pt idx="6">
                  <c:v>12.181495313104003</c:v>
                </c:pt>
                <c:pt idx="7">
                  <c:v>12.006820934623795</c:v>
                </c:pt>
                <c:pt idx="8">
                  <c:v>11.79255921174946</c:v>
                </c:pt>
                <c:pt idx="9">
                  <c:v>11.450590579121307</c:v>
                </c:pt>
                <c:pt idx="10">
                  <c:v>11.223931481770062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190816"/>
        <c:axId val="90191208"/>
      </c:lineChart>
      <c:catAx>
        <c:axId val="9019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90191208"/>
        <c:crosses val="autoZero"/>
        <c:auto val="1"/>
        <c:lblAlgn val="ctr"/>
        <c:lblOffset val="100"/>
        <c:noMultiLvlLbl val="0"/>
      </c:catAx>
      <c:valAx>
        <c:axId val="90191208"/>
        <c:scaling>
          <c:orientation val="minMax"/>
          <c:max val="14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050"/>
                </a:pPr>
                <a:r>
                  <a:rPr lang="ru-RU" sz="1050" dirty="0" smtClean="0"/>
                  <a:t>млн. чел.</a:t>
                </a:r>
                <a:endParaRPr lang="ru-RU" sz="1050" dirty="0"/>
              </a:p>
            </c:rich>
          </c:tx>
          <c:layout>
            <c:manualLayout>
              <c:xMode val="edge"/>
              <c:yMode val="edge"/>
              <c:x val="2.9825920981457802E-3"/>
              <c:y val="0.34629485612709693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90190816"/>
        <c:crosses val="autoZero"/>
        <c:crossBetween val="between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6.3190534260788536E-2"/>
          <c:y val="0.87808542400836964"/>
          <c:w val="0.85505435643762762"/>
          <c:h val="9.0396957814880302E-2"/>
        </c:manualLayout>
      </c:layout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189670923769272"/>
          <c:y val="5.1400554097404488E-2"/>
          <c:w val="0.82089873220507892"/>
          <c:h val="0.70958777034687115"/>
        </c:manualLayout>
      </c:layout>
      <c:barChart>
        <c:barDir val="col"/>
        <c:grouping val="stacked"/>
        <c:varyColors val="0"/>
        <c:ser>
          <c:idx val="2"/>
          <c:order val="1"/>
          <c:tx>
            <c:strRef>
              <c:f>общие!$A$230</c:f>
              <c:strCache>
                <c:ptCount val="1"/>
                <c:pt idx="0">
                  <c:v>Негосударственные</c:v>
                </c:pt>
              </c:strCache>
            </c:strRef>
          </c:tx>
          <c:invertIfNegative val="0"/>
          <c:dLbls>
            <c:numFmt formatCode="#,##0" sourceLinked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общие!$B$225:$K$225</c:f>
              <c:strCache>
                <c:ptCount val="10"/>
                <c:pt idx="0">
                  <c:v>2011 Ф</c:v>
                </c:pt>
                <c:pt idx="1">
                  <c:v>2012 Ф</c:v>
                </c:pt>
                <c:pt idx="2">
                  <c:v>2013 П</c:v>
                </c:pt>
                <c:pt idx="3">
                  <c:v>2014 П</c:v>
                </c:pt>
                <c:pt idx="4">
                  <c:v>2015 П</c:v>
                </c:pt>
                <c:pt idx="5">
                  <c:v>2016 П</c:v>
                </c:pt>
                <c:pt idx="6">
                  <c:v>2017 П</c:v>
                </c:pt>
                <c:pt idx="7">
                  <c:v>2018 П</c:v>
                </c:pt>
                <c:pt idx="8">
                  <c:v>2019 П</c:v>
                </c:pt>
                <c:pt idx="9">
                  <c:v>2020 П</c:v>
                </c:pt>
              </c:strCache>
            </c:strRef>
          </c:cat>
          <c:val>
            <c:numRef>
              <c:f>общие!$B$230:$K$230</c:f>
              <c:numCache>
                <c:formatCode>#,##0.0</c:formatCode>
                <c:ptCount val="10"/>
                <c:pt idx="0">
                  <c:v>665</c:v>
                </c:pt>
                <c:pt idx="1">
                  <c:v>687</c:v>
                </c:pt>
                <c:pt idx="2">
                  <c:v>715</c:v>
                </c:pt>
                <c:pt idx="3">
                  <c:v>740.48315475734455</c:v>
                </c:pt>
                <c:pt idx="4">
                  <c:v>767.50595128562293</c:v>
                </c:pt>
                <c:pt idx="5">
                  <c:v>796.38749587425298</c:v>
                </c:pt>
                <c:pt idx="6">
                  <c:v>825.52588793138352</c:v>
                </c:pt>
                <c:pt idx="7">
                  <c:v>855.99111172181131</c:v>
                </c:pt>
                <c:pt idx="8">
                  <c:v>887.6977683484107</c:v>
                </c:pt>
                <c:pt idx="9">
                  <c:v>920.40443044752851</c:v>
                </c:pt>
              </c:numCache>
            </c:numRef>
          </c:val>
        </c:ser>
        <c:ser>
          <c:idx val="1"/>
          <c:order val="2"/>
          <c:tx>
            <c:strRef>
              <c:f>общие!$A$228</c:f>
              <c:strCache>
                <c:ptCount val="1"/>
                <c:pt idx="0">
                  <c:v>Государственные и муниципальные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общие!$B$225:$K$225</c:f>
              <c:strCache>
                <c:ptCount val="10"/>
                <c:pt idx="0">
                  <c:v>2011 Ф</c:v>
                </c:pt>
                <c:pt idx="1">
                  <c:v>2012 Ф</c:v>
                </c:pt>
                <c:pt idx="2">
                  <c:v>2013 П</c:v>
                </c:pt>
                <c:pt idx="3">
                  <c:v>2014 П</c:v>
                </c:pt>
                <c:pt idx="4">
                  <c:v>2015 П</c:v>
                </c:pt>
                <c:pt idx="5">
                  <c:v>2016 П</c:v>
                </c:pt>
                <c:pt idx="6">
                  <c:v>2017 П</c:v>
                </c:pt>
                <c:pt idx="7">
                  <c:v>2018 П</c:v>
                </c:pt>
                <c:pt idx="8">
                  <c:v>2019 П</c:v>
                </c:pt>
                <c:pt idx="9">
                  <c:v>2020 П</c:v>
                </c:pt>
              </c:strCache>
            </c:strRef>
          </c:cat>
          <c:val>
            <c:numRef>
              <c:f>общие!$B$228:$K$228</c:f>
              <c:numCache>
                <c:formatCode>#,##0.0</c:formatCode>
                <c:ptCount val="10"/>
                <c:pt idx="0">
                  <c:v>48804</c:v>
                </c:pt>
                <c:pt idx="1">
                  <c:v>46459</c:v>
                </c:pt>
                <c:pt idx="2">
                  <c:v>45031</c:v>
                </c:pt>
                <c:pt idx="3">
                  <c:v>43208.54760720153</c:v>
                </c:pt>
                <c:pt idx="4">
                  <c:v>41490.904414678742</c:v>
                </c:pt>
                <c:pt idx="5">
                  <c:v>39956.290923105575</c:v>
                </c:pt>
                <c:pt idx="6">
                  <c:v>38395.195967831547</c:v>
                </c:pt>
                <c:pt idx="7">
                  <c:v>36913.023591839985</c:v>
                </c:pt>
                <c:pt idx="8">
                  <c:v>35502.209307248231</c:v>
                </c:pt>
                <c:pt idx="9">
                  <c:v>34130.722333186626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90191992"/>
        <c:axId val="90192384"/>
      </c:barChart>
      <c:lineChart>
        <c:grouping val="standard"/>
        <c:varyColors val="0"/>
        <c:ser>
          <c:idx val="0"/>
          <c:order val="0"/>
          <c:tx>
            <c:strRef>
              <c:f>общие!$A$226</c:f>
              <c:strCache>
                <c:ptCount val="1"/>
                <c:pt idx="0">
                  <c:v>Общее количество школ</c:v>
                </c:pt>
              </c:strCache>
            </c:strRef>
          </c:tx>
          <c:marker>
            <c:symbol val="circle"/>
            <c:size val="10"/>
            <c:spPr>
              <a:solidFill>
                <a:schemeClr val="bg1"/>
              </a:solidFill>
              <a:ln w="19050"/>
            </c:spPr>
          </c:marker>
          <c:dLbls>
            <c:dLbl>
              <c:idx val="0"/>
              <c:layout>
                <c:manualLayout>
                  <c:x val="-3.8293159921118217E-2"/>
                  <c:y val="-5.07771981128443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8293159921118217E-2"/>
                  <c:y val="-4.33113463017727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8293159921118182E-2"/>
                  <c:y val="-5.07771981128443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8293159921118217E-2"/>
                  <c:y val="-5.07771981128443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8293159921118217E-2"/>
                  <c:y val="-5.07771981128443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общие!$B$168:$K$168</c:f>
              <c:strCache>
                <c:ptCount val="10"/>
                <c:pt idx="0">
                  <c:v>2011 Ф</c:v>
                </c:pt>
                <c:pt idx="1">
                  <c:v>2012 Ф</c:v>
                </c:pt>
                <c:pt idx="2">
                  <c:v>2013 П</c:v>
                </c:pt>
                <c:pt idx="3">
                  <c:v>2014 П</c:v>
                </c:pt>
                <c:pt idx="4">
                  <c:v>2015 П</c:v>
                </c:pt>
                <c:pt idx="5">
                  <c:v>2016 П</c:v>
                </c:pt>
                <c:pt idx="6">
                  <c:v>2017 П</c:v>
                </c:pt>
                <c:pt idx="7">
                  <c:v>2018 П</c:v>
                </c:pt>
                <c:pt idx="8">
                  <c:v>2019 П</c:v>
                </c:pt>
                <c:pt idx="9">
                  <c:v>2020 П</c:v>
                </c:pt>
              </c:strCache>
            </c:strRef>
          </c:cat>
          <c:val>
            <c:numRef>
              <c:f>общие!$B$226:$K$226</c:f>
              <c:numCache>
                <c:formatCode>#,##0.0</c:formatCode>
                <c:ptCount val="10"/>
                <c:pt idx="0">
                  <c:v>49469</c:v>
                </c:pt>
                <c:pt idx="1">
                  <c:v>47146</c:v>
                </c:pt>
                <c:pt idx="2">
                  <c:v>45746</c:v>
                </c:pt>
                <c:pt idx="3">
                  <c:v>43949.030761958871</c:v>
                </c:pt>
                <c:pt idx="4">
                  <c:v>42258.410365964344</c:v>
                </c:pt>
                <c:pt idx="5">
                  <c:v>40752.678418980002</c:v>
                </c:pt>
                <c:pt idx="6">
                  <c:v>39220.721855762989</c:v>
                </c:pt>
                <c:pt idx="7">
                  <c:v>37769.014703561574</c:v>
                </c:pt>
                <c:pt idx="8">
                  <c:v>36389.907075596631</c:v>
                </c:pt>
                <c:pt idx="9">
                  <c:v>35051.126763633823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191992"/>
        <c:axId val="90192384"/>
      </c:lineChart>
      <c:lineChart>
        <c:grouping val="standard"/>
        <c:varyColors val="0"/>
        <c:ser>
          <c:idx val="4"/>
          <c:order val="3"/>
          <c:tx>
            <c:strRef>
              <c:f>общие!$A$232</c:f>
              <c:strCache>
                <c:ptCount val="1"/>
                <c:pt idx="0">
                  <c:v>Наполняемость классов, чел.</c:v>
                </c:pt>
              </c:strCache>
            </c:strRef>
          </c:tx>
          <c:marker>
            <c:symbol val="circle"/>
            <c:size val="10"/>
            <c:spPr>
              <a:solidFill>
                <a:schemeClr val="bg1"/>
              </a:solidFill>
              <a:ln w="19050"/>
            </c:spPr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общие!$B$225:$K$225</c:f>
              <c:strCache>
                <c:ptCount val="10"/>
                <c:pt idx="0">
                  <c:v>2011 Ф</c:v>
                </c:pt>
                <c:pt idx="1">
                  <c:v>2012 Ф</c:v>
                </c:pt>
                <c:pt idx="2">
                  <c:v>2013 П</c:v>
                </c:pt>
                <c:pt idx="3">
                  <c:v>2014 П</c:v>
                </c:pt>
                <c:pt idx="4">
                  <c:v>2015 П</c:v>
                </c:pt>
                <c:pt idx="5">
                  <c:v>2016 П</c:v>
                </c:pt>
                <c:pt idx="6">
                  <c:v>2017 П</c:v>
                </c:pt>
                <c:pt idx="7">
                  <c:v>2018 П</c:v>
                </c:pt>
                <c:pt idx="8">
                  <c:v>2019 П</c:v>
                </c:pt>
                <c:pt idx="9">
                  <c:v>2020 П</c:v>
                </c:pt>
              </c:strCache>
            </c:strRef>
          </c:cat>
          <c:val>
            <c:numRef>
              <c:f>общие!$B$232:$K$232</c:f>
              <c:numCache>
                <c:formatCode>#,##0.0</c:formatCode>
                <c:ptCount val="10"/>
                <c:pt idx="0">
                  <c:v>18.305999999999987</c:v>
                </c:pt>
                <c:pt idx="1">
                  <c:v>18.617201999999995</c:v>
                </c:pt>
                <c:pt idx="2">
                  <c:v>18.933694433999989</c:v>
                </c:pt>
                <c:pt idx="3">
                  <c:v>19.255567239377779</c:v>
                </c:pt>
                <c:pt idx="4">
                  <c:v>19.582911882447416</c:v>
                </c:pt>
                <c:pt idx="5">
                  <c:v>19.915821384449021</c:v>
                </c:pt>
                <c:pt idx="6">
                  <c:v>20.254390347984653</c:v>
                </c:pt>
                <c:pt idx="7">
                  <c:v>20.598714983900216</c:v>
                </c:pt>
                <c:pt idx="8">
                  <c:v>20.948893138626687</c:v>
                </c:pt>
                <c:pt idx="9">
                  <c:v>21.305024321983289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602312"/>
        <c:axId val="236601920"/>
      </c:lineChart>
      <c:catAx>
        <c:axId val="90191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0192384"/>
        <c:crosses val="autoZero"/>
        <c:auto val="1"/>
        <c:lblAlgn val="ctr"/>
        <c:lblOffset val="100"/>
        <c:noMultiLvlLbl val="0"/>
      </c:catAx>
      <c:valAx>
        <c:axId val="90192384"/>
        <c:scaling>
          <c:orientation val="minMax"/>
          <c:max val="800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dirty="0" smtClean="0"/>
                  <a:t>Количество школ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"/>
              <c:y val="0.32476073267635797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90191992"/>
        <c:crosses val="autoZero"/>
        <c:crossBetween val="between"/>
      </c:valAx>
      <c:valAx>
        <c:axId val="236601920"/>
        <c:scaling>
          <c:orientation val="minMax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dirty="0" smtClean="0"/>
                  <a:t>Наполняемость</a:t>
                </a:r>
                <a:r>
                  <a:rPr lang="ru-RU" baseline="0" dirty="0" smtClean="0"/>
                  <a:t> классов, </a:t>
                </a:r>
                <a:r>
                  <a:rPr lang="ru-RU" dirty="0" smtClean="0"/>
                  <a:t>чел</a:t>
                </a:r>
                <a:r>
                  <a:rPr lang="ru-RU" dirty="0"/>
                  <a:t>.</a:t>
                </a:r>
              </a:p>
            </c:rich>
          </c:tx>
          <c:layout>
            <c:manualLayout>
              <c:xMode val="edge"/>
              <c:yMode val="edge"/>
              <c:x val="0.97508449934428865"/>
              <c:y val="0.24559469104097056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236602312"/>
        <c:crosses val="max"/>
        <c:crossBetween val="between"/>
      </c:valAx>
      <c:catAx>
        <c:axId val="2366023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6601920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2.6534083712994792E-2"/>
          <c:y val="0.86668340114815789"/>
          <c:w val="0.96111231098411243"/>
          <c:h val="0.12405747295024892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790174851063666E-2"/>
          <c:y val="7.4318425861126372E-2"/>
          <c:w val="0.64537479374719764"/>
          <c:h val="0.7033921614664525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Лист1!$A$5</c:f>
              <c:strCache>
                <c:ptCount val="1"/>
                <c:pt idx="0">
                  <c:v>Государственное финансирование основного общего образования, млрд. руб.</c:v>
                </c:pt>
              </c:strCache>
            </c:strRef>
          </c:tx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Лист1!$D$4:$M$4</c:f>
              <c:strCache>
                <c:ptCount val="10"/>
                <c:pt idx="0">
                  <c:v>2011 Ф</c:v>
                </c:pt>
                <c:pt idx="1">
                  <c:v>2012 Ф</c:v>
                </c:pt>
                <c:pt idx="2">
                  <c:v>2013 П</c:v>
                </c:pt>
                <c:pt idx="3">
                  <c:v>2014 П</c:v>
                </c:pt>
                <c:pt idx="4">
                  <c:v>2015 П</c:v>
                </c:pt>
                <c:pt idx="5">
                  <c:v>2016 П</c:v>
                </c:pt>
                <c:pt idx="6">
                  <c:v>2017 П</c:v>
                </c:pt>
                <c:pt idx="7">
                  <c:v>2018 П</c:v>
                </c:pt>
                <c:pt idx="8">
                  <c:v>2019 П</c:v>
                </c:pt>
                <c:pt idx="9">
                  <c:v>2020 П</c:v>
                </c:pt>
              </c:strCache>
            </c:strRef>
          </c:cat>
          <c:val>
            <c:numRef>
              <c:f>Лист1!$D$5:$M$5</c:f>
              <c:numCache>
                <c:formatCode>#,##0</c:formatCode>
                <c:ptCount val="10"/>
                <c:pt idx="0">
                  <c:v>1029.9333616408401</c:v>
                </c:pt>
                <c:pt idx="1">
                  <c:v>1256.05</c:v>
                </c:pt>
                <c:pt idx="2">
                  <c:v>1366.98</c:v>
                </c:pt>
                <c:pt idx="3">
                  <c:v>1371.7392</c:v>
                </c:pt>
                <c:pt idx="4">
                  <c:v>1426.6087680000001</c:v>
                </c:pt>
                <c:pt idx="5">
                  <c:v>1483.6731187199975</c:v>
                </c:pt>
                <c:pt idx="6">
                  <c:v>1543.0200434688002</c:v>
                </c:pt>
                <c:pt idx="7">
                  <c:v>1604.7408452075522</c:v>
                </c:pt>
                <c:pt idx="8">
                  <c:v>1652.8830705637788</c:v>
                </c:pt>
                <c:pt idx="9">
                  <c:v>1702.4695626806954</c:v>
                </c:pt>
              </c:numCache>
            </c:numRef>
          </c:val>
        </c:ser>
        <c:ser>
          <c:idx val="1"/>
          <c:order val="1"/>
          <c:tx>
            <c:strRef>
              <c:f>Лист1!$A$6</c:f>
              <c:strCache>
                <c:ptCount val="1"/>
                <c:pt idx="0">
                  <c:v>Расходы родителей на общее образование, млрд. руб.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Лист1!$D$4:$M$4</c:f>
              <c:strCache>
                <c:ptCount val="10"/>
                <c:pt idx="0">
                  <c:v>2011 Ф</c:v>
                </c:pt>
                <c:pt idx="1">
                  <c:v>2012 Ф</c:v>
                </c:pt>
                <c:pt idx="2">
                  <c:v>2013 П</c:v>
                </c:pt>
                <c:pt idx="3">
                  <c:v>2014 П</c:v>
                </c:pt>
                <c:pt idx="4">
                  <c:v>2015 П</c:v>
                </c:pt>
                <c:pt idx="5">
                  <c:v>2016 П</c:v>
                </c:pt>
                <c:pt idx="6">
                  <c:v>2017 П</c:v>
                </c:pt>
                <c:pt idx="7">
                  <c:v>2018 П</c:v>
                </c:pt>
                <c:pt idx="8">
                  <c:v>2019 П</c:v>
                </c:pt>
                <c:pt idx="9">
                  <c:v>2020 П</c:v>
                </c:pt>
              </c:strCache>
            </c:strRef>
          </c:cat>
          <c:val>
            <c:numRef>
              <c:f>Лист1!$D$6:$M$6</c:f>
              <c:numCache>
                <c:formatCode>#,##0</c:formatCode>
                <c:ptCount val="10"/>
                <c:pt idx="0">
                  <c:v>481.18870399744179</c:v>
                </c:pt>
                <c:pt idx="1">
                  <c:v>519.82435191838169</c:v>
                </c:pt>
                <c:pt idx="2">
                  <c:v>560.00014644699081</c:v>
                </c:pt>
                <c:pt idx="3">
                  <c:v>610.98593574754057</c:v>
                </c:pt>
                <c:pt idx="4">
                  <c:v>673.51632846688551</c:v>
                </c:pt>
                <c:pt idx="5">
                  <c:v>744.62856169218367</c:v>
                </c:pt>
                <c:pt idx="6">
                  <c:v>824.29645341449668</c:v>
                </c:pt>
                <c:pt idx="7">
                  <c:v>909.82686293291852</c:v>
                </c:pt>
                <c:pt idx="8">
                  <c:v>1004.0937790168888</c:v>
                </c:pt>
                <c:pt idx="9">
                  <c:v>1105.2394809070099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100"/>
        <c:axId val="236603096"/>
        <c:axId val="236603488"/>
      </c:barChart>
      <c:lineChart>
        <c:grouping val="stacked"/>
        <c:varyColors val="0"/>
        <c:ser>
          <c:idx val="2"/>
          <c:order val="2"/>
          <c:tx>
            <c:strRef>
              <c:f>Лист1!$A$7</c:f>
              <c:strCache>
                <c:ptCount val="1"/>
                <c:pt idx="0">
                  <c:v>Общий объем средств общего образования, млрд. руб.</c:v>
                </c:pt>
              </c:strCache>
            </c:strRef>
          </c:tx>
          <c:spPr>
            <a:ln w="50800">
              <a:solidFill>
                <a:srgbClr val="C00000"/>
              </a:solidFill>
            </a:ln>
          </c:spPr>
          <c:marker>
            <c:symbol val="circle"/>
            <c:size val="10"/>
            <c:spPr>
              <a:solidFill>
                <a:schemeClr val="bg1"/>
              </a:solidFill>
              <a:ln w="22225">
                <a:solidFill>
                  <a:srgbClr val="C00000"/>
                </a:solidFill>
              </a:ln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[2]общие!$B$207:$K$207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cat>
          <c:val>
            <c:numRef>
              <c:f>Лист1!$D$7:$M$7</c:f>
              <c:numCache>
                <c:formatCode>#,##0</c:formatCode>
                <c:ptCount val="10"/>
                <c:pt idx="0">
                  <c:v>1511.1220656382816</c:v>
                </c:pt>
                <c:pt idx="1">
                  <c:v>1775.8743519183788</c:v>
                </c:pt>
                <c:pt idx="2">
                  <c:v>1926.9801464469908</c:v>
                </c:pt>
                <c:pt idx="3">
                  <c:v>1982.7251357475411</c:v>
                </c:pt>
                <c:pt idx="4">
                  <c:v>2100.1250964668848</c:v>
                </c:pt>
                <c:pt idx="5">
                  <c:v>2228.3016804121835</c:v>
                </c:pt>
                <c:pt idx="6">
                  <c:v>2367.3164968833025</c:v>
                </c:pt>
                <c:pt idx="7">
                  <c:v>2514.567708140472</c:v>
                </c:pt>
                <c:pt idx="8">
                  <c:v>2656.9768495806657</c:v>
                </c:pt>
                <c:pt idx="9">
                  <c:v>2807.7090435877017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603096"/>
        <c:axId val="236603488"/>
      </c:lineChart>
      <c:catAx>
        <c:axId val="236603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6603488"/>
        <c:crosses val="autoZero"/>
        <c:auto val="1"/>
        <c:lblAlgn val="ctr"/>
        <c:lblOffset val="100"/>
        <c:noMultiLvlLbl val="0"/>
      </c:catAx>
      <c:valAx>
        <c:axId val="2366034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dirty="0"/>
                  <a:t>млрд.</a:t>
                </a:r>
                <a:r>
                  <a:rPr lang="ru-RU" baseline="0" dirty="0"/>
                  <a:t> руб.</a:t>
                </a:r>
                <a:endParaRPr lang="ru-RU" dirty="0"/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crossAx val="236603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162263258573013"/>
          <c:y val="0.41766288462443485"/>
          <c:w val="0.24937122825596211"/>
          <c:h val="0.43442199478129057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Лист1!$A$8</c:f>
              <c:strCache>
                <c:ptCount val="1"/>
                <c:pt idx="0">
                  <c:v>Объем средств на учебную литературу, оборудование и повышение квалификации, млрд. 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7031811280228127E-3"/>
                  <c:y val="2.641824731223806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5.28364946244760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3.52243297496507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4.40304121870633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1.76121648748253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3.52243297496507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4.40304121870633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3515905640114063E-3"/>
                  <c:y val="4.40304121870633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4.40304121870633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7031811280228127E-3"/>
                  <c:y val="5.28364946244760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Лист1!$D$4:$M$4</c:f>
              <c:strCache>
                <c:ptCount val="10"/>
                <c:pt idx="0">
                  <c:v>2011 Ф</c:v>
                </c:pt>
                <c:pt idx="1">
                  <c:v>2012 Ф</c:v>
                </c:pt>
                <c:pt idx="2">
                  <c:v>2013 П</c:v>
                </c:pt>
                <c:pt idx="3">
                  <c:v>2014 П</c:v>
                </c:pt>
                <c:pt idx="4">
                  <c:v>2015 П</c:v>
                </c:pt>
                <c:pt idx="5">
                  <c:v>2016 П</c:v>
                </c:pt>
                <c:pt idx="6">
                  <c:v>2017 П</c:v>
                </c:pt>
                <c:pt idx="7">
                  <c:v>2018 П</c:v>
                </c:pt>
                <c:pt idx="8">
                  <c:v>2019 П</c:v>
                </c:pt>
                <c:pt idx="9">
                  <c:v>2020 П</c:v>
                </c:pt>
              </c:strCache>
            </c:strRef>
          </c:cat>
          <c:val>
            <c:numRef>
              <c:f>Лист1!$D$8:$M$8</c:f>
              <c:numCache>
                <c:formatCode>#,##0</c:formatCode>
                <c:ptCount val="10"/>
                <c:pt idx="0">
                  <c:v>102.99333616408387</c:v>
                </c:pt>
                <c:pt idx="1">
                  <c:v>125.60499999999999</c:v>
                </c:pt>
                <c:pt idx="2">
                  <c:v>136.69800000000001</c:v>
                </c:pt>
                <c:pt idx="3">
                  <c:v>137.17391999999998</c:v>
                </c:pt>
                <c:pt idx="4">
                  <c:v>142.66087680000001</c:v>
                </c:pt>
                <c:pt idx="5">
                  <c:v>148.36731187200041</c:v>
                </c:pt>
                <c:pt idx="6">
                  <c:v>154.30200434688004</c:v>
                </c:pt>
                <c:pt idx="7">
                  <c:v>160.47408452075493</c:v>
                </c:pt>
                <c:pt idx="8">
                  <c:v>165.28830705637804</c:v>
                </c:pt>
                <c:pt idx="9">
                  <c:v>170.246956268069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6604272"/>
        <c:axId val="236604664"/>
      </c:barChart>
      <c:catAx>
        <c:axId val="236604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36604664"/>
        <c:crosses val="autoZero"/>
        <c:auto val="1"/>
        <c:lblAlgn val="ctr"/>
        <c:lblOffset val="100"/>
        <c:noMultiLvlLbl val="0"/>
      </c:catAx>
      <c:valAx>
        <c:axId val="2366046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млрд. руб.</a:t>
                </a: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crossAx val="2366042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59963133469376E-2"/>
          <c:y val="3.9162870792134208E-2"/>
          <c:w val="0.88956489136213457"/>
          <c:h val="0.7935219500383246"/>
        </c:manualLayout>
      </c:layout>
      <c:barChart>
        <c:barDir val="col"/>
        <c:grouping val="stacked"/>
        <c:varyColors val="0"/>
        <c:ser>
          <c:idx val="0"/>
          <c:order val="0"/>
          <c:tx>
            <c:v>Государственное финансирование ДОУ</c:v>
          </c:tx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'Модель рынка ДО'!$G$1:$N$1</c:f>
              <c:strCache>
                <c:ptCount val="8"/>
                <c:pt idx="0">
                  <c:v>2011 Ф</c:v>
                </c:pt>
                <c:pt idx="1">
                  <c:v>2012 Ф</c:v>
                </c:pt>
                <c:pt idx="2">
                  <c:v>2013 П</c:v>
                </c:pt>
                <c:pt idx="3">
                  <c:v>2014 П</c:v>
                </c:pt>
                <c:pt idx="4">
                  <c:v>2015 П</c:v>
                </c:pt>
                <c:pt idx="5">
                  <c:v>2016 П</c:v>
                </c:pt>
                <c:pt idx="6">
                  <c:v>2017 П</c:v>
                </c:pt>
                <c:pt idx="7">
                  <c:v>2018 П</c:v>
                </c:pt>
              </c:strCache>
            </c:strRef>
          </c:cat>
          <c:val>
            <c:numRef>
              <c:f>'Модель рынка ДО'!$G$14:$N$14</c:f>
              <c:numCache>
                <c:formatCode>#,##0.0</c:formatCode>
                <c:ptCount val="8"/>
                <c:pt idx="0">
                  <c:v>395.85675118500001</c:v>
                </c:pt>
                <c:pt idx="1">
                  <c:v>471.48930247743863</c:v>
                </c:pt>
                <c:pt idx="2">
                  <c:v>803.74900000000002</c:v>
                </c:pt>
                <c:pt idx="3">
                  <c:v>959.09840159020951</c:v>
                </c:pt>
                <c:pt idx="4">
                  <c:v>1000.0333780398412</c:v>
                </c:pt>
                <c:pt idx="5">
                  <c:v>699.57341211936853</c:v>
                </c:pt>
                <c:pt idx="6">
                  <c:v>744.19810012903952</c:v>
                </c:pt>
                <c:pt idx="7">
                  <c:v>788.65454536640482</c:v>
                </c:pt>
              </c:numCache>
            </c:numRef>
          </c:val>
        </c:ser>
        <c:ser>
          <c:idx val="1"/>
          <c:order val="1"/>
          <c:tx>
            <c:v>Расходы родителей на ДО</c:v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'Модель рынка ДО'!$G$1:$N$1</c:f>
              <c:strCache>
                <c:ptCount val="8"/>
                <c:pt idx="0">
                  <c:v>2011 Ф</c:v>
                </c:pt>
                <c:pt idx="1">
                  <c:v>2012 Ф</c:v>
                </c:pt>
                <c:pt idx="2">
                  <c:v>2013 П</c:v>
                </c:pt>
                <c:pt idx="3">
                  <c:v>2014 П</c:v>
                </c:pt>
                <c:pt idx="4">
                  <c:v>2015 П</c:v>
                </c:pt>
                <c:pt idx="5">
                  <c:v>2016 П</c:v>
                </c:pt>
                <c:pt idx="6">
                  <c:v>2017 П</c:v>
                </c:pt>
                <c:pt idx="7">
                  <c:v>2018 П</c:v>
                </c:pt>
              </c:strCache>
            </c:strRef>
          </c:cat>
          <c:val>
            <c:numRef>
              <c:f>'Модель рынка ДО'!$G$46:$N$46</c:f>
              <c:numCache>
                <c:formatCode>#,##0.0</c:formatCode>
                <c:ptCount val="8"/>
                <c:pt idx="0">
                  <c:v>183.2020847236235</c:v>
                </c:pt>
                <c:pt idx="1">
                  <c:v>211.52506225624978</c:v>
                </c:pt>
                <c:pt idx="2">
                  <c:v>244.43724468024001</c:v>
                </c:pt>
                <c:pt idx="3">
                  <c:v>275.52330821313029</c:v>
                </c:pt>
                <c:pt idx="4">
                  <c:v>306.26628412813022</c:v>
                </c:pt>
                <c:pt idx="5">
                  <c:v>331.76256702096231</c:v>
                </c:pt>
                <c:pt idx="6">
                  <c:v>354.39816291293693</c:v>
                </c:pt>
                <c:pt idx="7">
                  <c:v>377.11205116364408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100"/>
        <c:axId val="236829584"/>
        <c:axId val="236829976"/>
      </c:barChart>
      <c:lineChart>
        <c:grouping val="standard"/>
        <c:varyColors val="0"/>
        <c:ser>
          <c:idx val="5"/>
          <c:order val="2"/>
          <c:tx>
            <c:v>Общий объем средств в ДО</c:v>
          </c:tx>
          <c:spPr>
            <a:ln w="53975">
              <a:solidFill>
                <a:srgbClr val="C00000"/>
              </a:solidFill>
            </a:ln>
          </c:spPr>
          <c:marker>
            <c:symbol val="circle"/>
            <c:size val="11"/>
            <c:spPr>
              <a:solidFill>
                <a:schemeClr val="bg1"/>
              </a:solidFill>
              <a:ln w="19050">
                <a:solidFill>
                  <a:srgbClr val="C00000"/>
                </a:solidFill>
              </a:ln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'Модель рынка ДО'!$G$1:$N$1</c:f>
              <c:strCache>
                <c:ptCount val="8"/>
                <c:pt idx="0">
                  <c:v>2011 Ф</c:v>
                </c:pt>
                <c:pt idx="1">
                  <c:v>2012 Ф</c:v>
                </c:pt>
                <c:pt idx="2">
                  <c:v>2013 П</c:v>
                </c:pt>
                <c:pt idx="3">
                  <c:v>2014 П</c:v>
                </c:pt>
                <c:pt idx="4">
                  <c:v>2015 П</c:v>
                </c:pt>
                <c:pt idx="5">
                  <c:v>2016 П</c:v>
                </c:pt>
                <c:pt idx="6">
                  <c:v>2017 П</c:v>
                </c:pt>
                <c:pt idx="7">
                  <c:v>2018 П</c:v>
                </c:pt>
              </c:strCache>
            </c:strRef>
          </c:cat>
          <c:val>
            <c:numRef>
              <c:f>'Модель рынка ДО'!$G$13:$N$13</c:f>
              <c:numCache>
                <c:formatCode>#,##0.0</c:formatCode>
                <c:ptCount val="8"/>
                <c:pt idx="0">
                  <c:v>579.05883590862766</c:v>
                </c:pt>
                <c:pt idx="1">
                  <c:v>683.01436473368972</c:v>
                </c:pt>
                <c:pt idx="2">
                  <c:v>1048.1862446802393</c:v>
                </c:pt>
                <c:pt idx="3">
                  <c:v>1234.6217098033396</c:v>
                </c:pt>
                <c:pt idx="4">
                  <c:v>1306.2996621679681</c:v>
                </c:pt>
                <c:pt idx="5">
                  <c:v>1031.3359791403311</c:v>
                </c:pt>
                <c:pt idx="6">
                  <c:v>1098.5962630419767</c:v>
                </c:pt>
                <c:pt idx="7">
                  <c:v>1165.7665965300484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829584"/>
        <c:axId val="236829976"/>
      </c:lineChart>
      <c:catAx>
        <c:axId val="236829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6829976"/>
        <c:crosses val="autoZero"/>
        <c:auto val="1"/>
        <c:lblAlgn val="ctr"/>
        <c:lblOffset val="100"/>
        <c:noMultiLvlLbl val="0"/>
      </c:catAx>
      <c:valAx>
        <c:axId val="236829976"/>
        <c:scaling>
          <c:orientation val="minMax"/>
          <c:max val="15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млрд.</a:t>
                </a:r>
                <a:r>
                  <a:rPr lang="ru-RU" baseline="0"/>
                  <a:t> руб.</a:t>
                </a:r>
                <a:endParaRPr lang="ru-RU"/>
              </a:p>
            </c:rich>
          </c:tx>
          <c:overlay val="0"/>
        </c:title>
        <c:numFmt formatCode="#,##0.0" sourceLinked="1"/>
        <c:majorTickMark val="out"/>
        <c:minorTickMark val="none"/>
        <c:tickLblPos val="nextTo"/>
        <c:crossAx val="2368295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0718862523593013"/>
          <c:y val="0.91614684458276696"/>
          <c:w val="0.81990638714497954"/>
          <c:h val="5.3513045338344126E-2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'Сравнение долей'!$V$30</c:f>
              <c:strCache>
                <c:ptCount val="1"/>
                <c:pt idx="0">
                  <c:v>ФП 2013/2014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'Сравнение долей'!$U$31:$U$32</c:f>
              <c:strCache>
                <c:ptCount val="2"/>
                <c:pt idx="0">
                  <c:v>Общее кол-во издат-в в ФП</c:v>
                </c:pt>
                <c:pt idx="1">
                  <c:v>Среднее кол-во учебников на 1 издат-во</c:v>
                </c:pt>
              </c:strCache>
            </c:strRef>
          </c:cat>
          <c:val>
            <c:numRef>
              <c:f>'Сравнение долей'!$V$31:$V$32</c:f>
              <c:numCache>
                <c:formatCode>General</c:formatCode>
                <c:ptCount val="2"/>
                <c:pt idx="0">
                  <c:v>39</c:v>
                </c:pt>
                <c:pt idx="1">
                  <c:v>76.400000000000006</c:v>
                </c:pt>
              </c:numCache>
            </c:numRef>
          </c:val>
        </c:ser>
        <c:ser>
          <c:idx val="1"/>
          <c:order val="1"/>
          <c:tx>
            <c:strRef>
              <c:f>'Сравнение долей'!$W$30</c:f>
              <c:strCache>
                <c:ptCount val="1"/>
                <c:pt idx="0">
                  <c:v>ФП 2014/2015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'Сравнение долей'!$U$31:$U$32</c:f>
              <c:strCache>
                <c:ptCount val="2"/>
                <c:pt idx="0">
                  <c:v>Общее кол-во издат-в в ФП</c:v>
                </c:pt>
                <c:pt idx="1">
                  <c:v>Среднее кол-во учебников на 1 издат-во</c:v>
                </c:pt>
              </c:strCache>
            </c:strRef>
          </c:cat>
          <c:val>
            <c:numRef>
              <c:f>'Сравнение долей'!$W$31:$W$32</c:f>
              <c:numCache>
                <c:formatCode>General</c:formatCode>
                <c:ptCount val="2"/>
                <c:pt idx="0">
                  <c:v>22</c:v>
                </c:pt>
                <c:pt idx="1">
                  <c:v>62.2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6830760"/>
        <c:axId val="236831152"/>
      </c:barChart>
      <c:catAx>
        <c:axId val="236830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36831152"/>
        <c:crosses val="autoZero"/>
        <c:auto val="1"/>
        <c:lblAlgn val="ctr"/>
        <c:lblOffset val="100"/>
        <c:noMultiLvlLbl val="0"/>
      </c:catAx>
      <c:valAx>
        <c:axId val="236831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683076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'Сравнение долей'!$V$42</c:f>
              <c:strCache>
                <c:ptCount val="1"/>
                <c:pt idx="0">
                  <c:v>ФП 2013/2014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'Сравнение долей'!$U$43:$U$44</c:f>
              <c:strCache>
                <c:ptCount val="2"/>
                <c:pt idx="0">
                  <c:v>Новые издат-ва</c:v>
                </c:pt>
                <c:pt idx="1">
                  <c:v>Исключенные издат-ва</c:v>
                </c:pt>
              </c:strCache>
            </c:strRef>
          </c:cat>
          <c:val>
            <c:numRef>
              <c:f>'Сравнение долей'!$V$43:$V$44</c:f>
              <c:numCache>
                <c:formatCode>General</c:formatCode>
                <c:ptCount val="2"/>
                <c:pt idx="0">
                  <c:v>4</c:v>
                </c:pt>
                <c:pt idx="1">
                  <c:v>0</c:v>
                </c:pt>
              </c:numCache>
            </c:numRef>
          </c:val>
        </c:ser>
        <c:ser>
          <c:idx val="1"/>
          <c:order val="1"/>
          <c:tx>
            <c:strRef>
              <c:f>'Сравнение долей'!$W$42</c:f>
              <c:strCache>
                <c:ptCount val="1"/>
                <c:pt idx="0">
                  <c:v>ФП 2014/2015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'Сравнение долей'!$U$43:$U$44</c:f>
              <c:strCache>
                <c:ptCount val="2"/>
                <c:pt idx="0">
                  <c:v>Новые издат-ва</c:v>
                </c:pt>
                <c:pt idx="1">
                  <c:v>Исключенные издат-ва</c:v>
                </c:pt>
              </c:strCache>
            </c:strRef>
          </c:cat>
          <c:val>
            <c:numRef>
              <c:f>'Сравнение долей'!$W$43:$W$44</c:f>
              <c:numCache>
                <c:formatCode>General</c:formatCode>
                <c:ptCount val="2"/>
                <c:pt idx="0">
                  <c:v>4</c:v>
                </c:pt>
                <c:pt idx="1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6831936"/>
        <c:axId val="236832328"/>
      </c:barChart>
      <c:catAx>
        <c:axId val="236831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36832328"/>
        <c:crosses val="autoZero"/>
        <c:auto val="1"/>
        <c:lblAlgn val="ctr"/>
        <c:lblOffset val="100"/>
        <c:noMultiLvlLbl val="0"/>
      </c:catAx>
      <c:valAx>
        <c:axId val="236832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68319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874350143431356"/>
          <c:y val="0.16068373503678721"/>
          <c:w val="0.4826193338441977"/>
          <c:h val="0.83931626496321277"/>
        </c:manualLayout>
      </c:layout>
      <c:pieChart>
        <c:varyColors val="1"/>
        <c:ser>
          <c:idx val="0"/>
          <c:order val="0"/>
          <c:tx>
            <c:strRef>
              <c:f>Лист2!$C$1</c:f>
              <c:strCache>
                <c:ptCount val="1"/>
                <c:pt idx="0">
                  <c:v>Кол-во учебников</c:v>
                </c:pt>
              </c:strCache>
            </c:strRef>
          </c:tx>
          <c:explosion val="17"/>
          <c:dPt>
            <c:idx val="0"/>
            <c:bubble3D val="0"/>
            <c:spPr>
              <a:solidFill>
                <a:srgbClr val="C0504D"/>
              </a:solidFill>
            </c:spPr>
          </c:dPt>
          <c:dPt>
            <c:idx val="1"/>
            <c:bubble3D val="0"/>
            <c:spPr>
              <a:solidFill>
                <a:srgbClr val="4F81BD"/>
              </a:solidFill>
            </c:spPr>
          </c:dPt>
          <c:dLbls>
            <c:dLbl>
              <c:idx val="0"/>
              <c:layout>
                <c:manualLayout>
                  <c:x val="-0.14441729883764101"/>
                  <c:y val="0.14453050361826558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2097817716360105E-2"/>
                  <c:y val="-0.1219275411371137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7147895248106336E-2"/>
                  <c:y val="-3.459537601587897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Лист2!$B$2:$B$12</c:f>
              <c:strCache>
                <c:ptCount val="11"/>
                <c:pt idx="0">
                  <c:v>Просвещение</c:v>
                </c:pt>
                <c:pt idx="1">
                  <c:v>ДРОФА</c:v>
                </c:pt>
                <c:pt idx="2">
                  <c:v>ВЕНТАНА-ГРАФ</c:v>
                </c:pt>
                <c:pt idx="3">
                  <c:v>Русское слово</c:v>
                </c:pt>
                <c:pt idx="4">
                  <c:v>Академкнига/Учебник</c:v>
                </c:pt>
                <c:pt idx="5">
                  <c:v>БИНОМ. Лаборатория знаний</c:v>
                </c:pt>
                <c:pt idx="6">
                  <c:v>Ассоциация XXI век</c:v>
                </c:pt>
                <c:pt idx="7">
                  <c:v>Астрель</c:v>
                </c:pt>
                <c:pt idx="8">
                  <c:v>Мнемозина</c:v>
                </c:pt>
                <c:pt idx="9">
                  <c:v>ВИТА-ПРЕСС</c:v>
                </c:pt>
                <c:pt idx="10">
                  <c:v>Другие издательства</c:v>
                </c:pt>
              </c:strCache>
            </c:strRef>
          </c:cat>
          <c:val>
            <c:numRef>
              <c:f>Лист2!$C$2:$C$12</c:f>
              <c:numCache>
                <c:formatCode>General</c:formatCode>
                <c:ptCount val="11"/>
                <c:pt idx="0">
                  <c:v>415</c:v>
                </c:pt>
                <c:pt idx="1">
                  <c:v>296</c:v>
                </c:pt>
                <c:pt idx="2">
                  <c:v>195</c:v>
                </c:pt>
                <c:pt idx="3">
                  <c:v>92</c:v>
                </c:pt>
                <c:pt idx="4">
                  <c:v>53</c:v>
                </c:pt>
                <c:pt idx="5">
                  <c:v>47</c:v>
                </c:pt>
                <c:pt idx="6">
                  <c:v>46</c:v>
                </c:pt>
                <c:pt idx="7">
                  <c:v>45</c:v>
                </c:pt>
                <c:pt idx="8">
                  <c:v>43</c:v>
                </c:pt>
                <c:pt idx="9">
                  <c:v>30</c:v>
                </c:pt>
                <c:pt idx="10">
                  <c:v>110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C2B08F-425B-4286-971C-840E544B06F0}" type="doc">
      <dgm:prSet loTypeId="urn:microsoft.com/office/officeart/2011/layout/Tab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012E22-3879-4FD6-999F-781A841BF532}">
      <dgm:prSet phldrT="[Текст]" custT="1"/>
      <dgm:spPr>
        <a:solidFill>
          <a:srgbClr val="292929">
            <a:alpha val="40000"/>
          </a:srgbClr>
        </a:solidFill>
        <a:ln>
          <a:noFill/>
        </a:ln>
      </dgm:spPr>
      <dgm:t>
        <a:bodyPr/>
        <a:lstStyle/>
        <a:p>
          <a:r>
            <a:rPr lang="ru-RU" sz="1400" b="0" dirty="0" smtClean="0">
              <a:solidFill>
                <a:schemeClr val="bg1">
                  <a:lumMod val="95000"/>
                </a:schemeClr>
              </a:solidFill>
            </a:rPr>
            <a:t>Качественный контент для учителя и ученика</a:t>
          </a:r>
          <a:endParaRPr lang="ru-RU" sz="1400" b="0" dirty="0">
            <a:solidFill>
              <a:schemeClr val="bg1">
                <a:lumMod val="95000"/>
              </a:schemeClr>
            </a:solidFill>
          </a:endParaRPr>
        </a:p>
      </dgm:t>
    </dgm:pt>
    <dgm:pt modelId="{DB562060-E555-47EE-87E3-8E6E0B9B02B4}" type="parTrans" cxnId="{E193D9DF-6E7E-48B3-8831-7AE039C6D75B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EFAB38F5-1DCE-428D-99BD-74807EF8F239}" type="sibTrans" cxnId="{E193D9DF-6E7E-48B3-8831-7AE039C6D75B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BB8B6D91-7F91-49DF-97E3-00DC8CD4C3A6}">
      <dgm:prSet phldrT="[Текст]" custT="1"/>
      <dgm:spPr>
        <a:ln w="12700"/>
      </dgm:spPr>
      <dgm:t>
        <a:bodyPr/>
        <a:lstStyle/>
        <a:p>
          <a:r>
            <a:rPr lang="ru-RU" sz="1250" dirty="0" smtClean="0">
              <a:solidFill>
                <a:srgbClr val="FFC000"/>
              </a:solidFill>
            </a:rPr>
            <a:t>Электронные учебники</a:t>
          </a:r>
          <a:endParaRPr lang="ru-RU" sz="1250" dirty="0">
            <a:solidFill>
              <a:srgbClr val="FFC000"/>
            </a:solidFill>
          </a:endParaRPr>
        </a:p>
      </dgm:t>
    </dgm:pt>
    <dgm:pt modelId="{BA9667B1-6E10-4236-81B8-5267A2E0DBE6}" type="parTrans" cxnId="{8C638F30-CAF3-452E-8AEB-7FE5CF9D1A3F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404FEB59-7DA5-4F66-A30D-32848EB286B2}" type="sibTrans" cxnId="{8C638F30-CAF3-452E-8AEB-7FE5CF9D1A3F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9D7085EC-9311-4ED2-AFFB-1AF37DC682B0}">
      <dgm:prSet phldrT="[Текст]" custT="1"/>
      <dgm:spPr>
        <a:solidFill>
          <a:srgbClr val="292929">
            <a:alpha val="40000"/>
          </a:srgbClr>
        </a:solidFill>
        <a:ln>
          <a:noFill/>
        </a:ln>
      </dgm:spPr>
      <dgm:t>
        <a:bodyPr/>
        <a:lstStyle/>
        <a:p>
          <a:r>
            <a:rPr lang="ru-RU" sz="1400" b="0" dirty="0" smtClean="0">
              <a:solidFill>
                <a:schemeClr val="bg1">
                  <a:lumMod val="95000"/>
                </a:schemeClr>
              </a:solidFill>
            </a:rPr>
            <a:t>Непрерывная оценка результатов ученика</a:t>
          </a:r>
          <a:endParaRPr lang="ru-RU" sz="1400" b="0" dirty="0">
            <a:solidFill>
              <a:schemeClr val="bg1">
                <a:lumMod val="95000"/>
              </a:schemeClr>
            </a:solidFill>
          </a:endParaRPr>
        </a:p>
      </dgm:t>
    </dgm:pt>
    <dgm:pt modelId="{3B80C668-F2A4-45C3-8001-DF47EB5D873A}" type="parTrans" cxnId="{52F3E737-7A1A-4D68-82A2-AEE57FCA06BB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141AFAC0-CC9A-4B92-9828-7BF4AE15E433}" type="sibTrans" cxnId="{52F3E737-7A1A-4D68-82A2-AEE57FCA06BB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B04F849B-6077-43B3-8451-BD71CBC9EEC8}">
      <dgm:prSet phldrT="[Текст]" phldr="1"/>
      <dgm:spPr>
        <a:ln w="12700"/>
      </dgm:spPr>
      <dgm:t>
        <a:bodyPr/>
        <a:lstStyle/>
        <a:p>
          <a:endParaRPr lang="ru-RU" dirty="0">
            <a:solidFill>
              <a:schemeClr val="bg1">
                <a:lumMod val="95000"/>
              </a:schemeClr>
            </a:solidFill>
          </a:endParaRPr>
        </a:p>
      </dgm:t>
    </dgm:pt>
    <dgm:pt modelId="{7A1D7059-2901-4833-A48A-1E04AF211231}" type="parTrans" cxnId="{14F63063-7D2B-48C1-BAFC-11724E0C6529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E577A0C2-FA58-4FF2-8F8B-C8C1CA28B090}" type="sibTrans" cxnId="{14F63063-7D2B-48C1-BAFC-11724E0C6529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20AC79F4-3A06-457D-B49A-EF36D566822A}">
      <dgm:prSet phldrT="[Текст]" custT="1"/>
      <dgm:spPr/>
      <dgm:t>
        <a:bodyPr/>
        <a:lstStyle/>
        <a:p>
          <a:r>
            <a:rPr lang="ru-RU" sz="1250" dirty="0" smtClean="0">
              <a:solidFill>
                <a:srgbClr val="FFC000"/>
              </a:solidFill>
            </a:rPr>
            <a:t>Интеграция с электронными</a:t>
          </a:r>
          <a:r>
            <a:rPr lang="en-US" sz="1250" dirty="0" smtClean="0">
              <a:solidFill>
                <a:srgbClr val="FFC000"/>
              </a:solidFill>
            </a:rPr>
            <a:t>            </a:t>
          </a:r>
          <a:r>
            <a:rPr lang="ru-RU" sz="1250" dirty="0" smtClean="0">
              <a:solidFill>
                <a:srgbClr val="FFC000"/>
              </a:solidFill>
            </a:rPr>
            <a:t>дневниками и журналами</a:t>
          </a:r>
          <a:endParaRPr lang="ru-RU" sz="1250" dirty="0">
            <a:solidFill>
              <a:srgbClr val="FFC000"/>
            </a:solidFill>
          </a:endParaRPr>
        </a:p>
      </dgm:t>
    </dgm:pt>
    <dgm:pt modelId="{3DF5A572-AE7A-4E95-BE58-96D525E04F1D}" type="parTrans" cxnId="{046F3714-F334-4686-9001-B85E0F56C734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96BC813F-0A97-42B4-A759-45852CE29FE4}" type="sibTrans" cxnId="{046F3714-F334-4686-9001-B85E0F56C734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012AFFDC-AF64-4975-ADB8-B120963A8E41}">
      <dgm:prSet phldrT="[Текст]" custT="1"/>
      <dgm:spPr>
        <a:solidFill>
          <a:srgbClr val="292929">
            <a:alpha val="40000"/>
          </a:srgbClr>
        </a:solidFill>
        <a:ln>
          <a:noFill/>
        </a:ln>
      </dgm:spPr>
      <dgm:t>
        <a:bodyPr/>
        <a:lstStyle/>
        <a:p>
          <a:r>
            <a:rPr lang="ru-RU" sz="1400" b="0" dirty="0" smtClean="0">
              <a:solidFill>
                <a:schemeClr val="bg1">
                  <a:lumMod val="95000"/>
                </a:schemeClr>
              </a:solidFill>
            </a:rPr>
            <a:t>Автоматически обновляемое портфолио учителя</a:t>
          </a:r>
          <a:endParaRPr lang="ru-RU" sz="1400" b="0" dirty="0">
            <a:solidFill>
              <a:schemeClr val="bg1">
                <a:lumMod val="95000"/>
              </a:schemeClr>
            </a:solidFill>
          </a:endParaRPr>
        </a:p>
      </dgm:t>
    </dgm:pt>
    <dgm:pt modelId="{C39738A2-0DDB-450C-96AD-0F398D5D465F}" type="parTrans" cxnId="{06C4D9B8-8894-4477-A189-B51AF921092E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32E01A72-66F5-4695-805E-B9EFF6705F7F}" type="sibTrans" cxnId="{06C4D9B8-8894-4477-A189-B51AF921092E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21C06F94-7458-4451-877A-7F0374BE65A4}">
      <dgm:prSet phldrT="[Текст]" phldr="1"/>
      <dgm:spPr/>
      <dgm:t>
        <a:bodyPr/>
        <a:lstStyle/>
        <a:p>
          <a:endParaRPr lang="ru-RU" dirty="0">
            <a:solidFill>
              <a:schemeClr val="bg1">
                <a:lumMod val="95000"/>
              </a:schemeClr>
            </a:solidFill>
          </a:endParaRPr>
        </a:p>
      </dgm:t>
    </dgm:pt>
    <dgm:pt modelId="{CC5EF62D-6072-4E7F-B3B7-5B48A796DDA6}" type="parTrans" cxnId="{5E716195-0996-47AD-98FF-980241EF980A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D7A68B32-1FCD-433A-AA70-6A3B25271B19}" type="sibTrans" cxnId="{5E716195-0996-47AD-98FF-980241EF980A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CF694B24-FA0B-436A-803E-A2F317A097AC}">
      <dgm:prSet phldrT="[Текст]" custT="1"/>
      <dgm:spPr/>
      <dgm:t>
        <a:bodyPr/>
        <a:lstStyle/>
        <a:p>
          <a:r>
            <a:rPr lang="ru-RU" sz="1250" dirty="0" smtClean="0">
              <a:solidFill>
                <a:srgbClr val="FFC000"/>
              </a:solidFill>
            </a:rPr>
            <a:t>Среда для дистанционного повышения квалификации</a:t>
          </a:r>
          <a:endParaRPr lang="ru-RU" sz="1250" dirty="0">
            <a:solidFill>
              <a:srgbClr val="FFC000"/>
            </a:solidFill>
          </a:endParaRPr>
        </a:p>
      </dgm:t>
    </dgm:pt>
    <dgm:pt modelId="{2B4B40E5-563C-443C-BBCD-676F3E1ACE4B}" type="parTrans" cxnId="{A4E62E0A-8B90-474B-B553-F38E2CFCCBFE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5685245B-919A-4D42-8EE2-C0B9C71D758D}" type="sibTrans" cxnId="{A4E62E0A-8B90-474B-B553-F38E2CFCCBFE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31EF528A-7119-47A1-ADB6-D01319E3CB3C}">
      <dgm:prSet custT="1"/>
      <dgm:spPr>
        <a:solidFill>
          <a:srgbClr val="292929">
            <a:alpha val="40000"/>
          </a:srgbClr>
        </a:solidFill>
        <a:ln>
          <a:noFill/>
        </a:ln>
      </dgm:spPr>
      <dgm:t>
        <a:bodyPr/>
        <a:lstStyle/>
        <a:p>
          <a:r>
            <a:rPr lang="ru-RU" sz="1400" b="0" dirty="0" smtClean="0">
              <a:solidFill>
                <a:schemeClr val="bg1">
                  <a:lumMod val="95000"/>
                </a:schemeClr>
              </a:solidFill>
            </a:rPr>
            <a:t>Удобная коммуникация с родителями ученика</a:t>
          </a:r>
          <a:endParaRPr lang="ru-RU" sz="1400" b="0" dirty="0">
            <a:solidFill>
              <a:schemeClr val="bg1">
                <a:lumMod val="95000"/>
              </a:schemeClr>
            </a:solidFill>
          </a:endParaRPr>
        </a:p>
      </dgm:t>
    </dgm:pt>
    <dgm:pt modelId="{C7BAE45E-CA15-4018-9B01-E1F9E809C3DE}" type="parTrans" cxnId="{C7D5E33C-7EA3-4C2F-A19E-C376889D1BCF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B507C1E8-9683-4D2D-9666-7A09162683D0}" type="sibTrans" cxnId="{C7D5E33C-7EA3-4C2F-A19E-C376889D1BCF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D2394553-F754-4FAD-B726-7B43C4928D67}">
      <dgm:prSet phldrT="[Текст]" custT="1"/>
      <dgm:spPr>
        <a:ln w="12700"/>
      </dgm:spPr>
      <dgm:t>
        <a:bodyPr/>
        <a:lstStyle/>
        <a:p>
          <a:endParaRPr lang="ru-RU" dirty="0">
            <a:solidFill>
              <a:schemeClr val="bg1">
                <a:lumMod val="95000"/>
              </a:schemeClr>
            </a:solidFill>
          </a:endParaRPr>
        </a:p>
      </dgm:t>
    </dgm:pt>
    <dgm:pt modelId="{60419CA0-4CC5-4118-BB1C-7C549521E6FC}" type="parTrans" cxnId="{E2576E54-1751-4D71-8086-A11297905992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1FC54E84-AD7E-48D5-9B21-AF08428E823D}" type="sibTrans" cxnId="{E2576E54-1751-4D71-8086-A11297905992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7D55CA96-6C66-4256-AC0E-1010ACEEBB17}">
      <dgm:prSet phldrT="[Текст]" custT="1"/>
      <dgm:spPr>
        <a:ln w="12700"/>
      </dgm:spPr>
      <dgm:t>
        <a:bodyPr/>
        <a:lstStyle/>
        <a:p>
          <a:r>
            <a:rPr lang="ru-RU" sz="1250" dirty="0" smtClean="0">
              <a:solidFill>
                <a:srgbClr val="FFC000"/>
              </a:solidFill>
            </a:rPr>
            <a:t>Материалы учителей для учителей и учеников</a:t>
          </a:r>
          <a:endParaRPr lang="ru-RU" sz="1250" dirty="0">
            <a:solidFill>
              <a:srgbClr val="FFC000"/>
            </a:solidFill>
          </a:endParaRPr>
        </a:p>
      </dgm:t>
    </dgm:pt>
    <dgm:pt modelId="{88427626-ADC3-4380-B1B7-8EDE6671AF00}" type="parTrans" cxnId="{04B52568-57CF-40C8-80CF-1E251DEFB6F4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027B38A2-D013-4A58-9127-151B115794C8}" type="sibTrans" cxnId="{04B52568-57CF-40C8-80CF-1E251DEFB6F4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27C74DA5-16DE-48F8-8EBF-FE0872492BD1}">
      <dgm:prSet phldrT="[Текст]" custT="1"/>
      <dgm:spPr/>
      <dgm:t>
        <a:bodyPr/>
        <a:lstStyle/>
        <a:p>
          <a:r>
            <a:rPr lang="ru-RU" sz="1250" dirty="0" smtClean="0">
              <a:solidFill>
                <a:srgbClr val="FFC000"/>
              </a:solidFill>
            </a:rPr>
            <a:t>Формирование индивидуальной траектории и портфолио ученика</a:t>
          </a:r>
          <a:endParaRPr lang="ru-RU" sz="1250" dirty="0">
            <a:solidFill>
              <a:srgbClr val="FFC000"/>
            </a:solidFill>
          </a:endParaRPr>
        </a:p>
      </dgm:t>
    </dgm:pt>
    <dgm:pt modelId="{5BB54334-072F-4B74-82B6-21AD68ECB9A0}" type="parTrans" cxnId="{904359A5-39DD-4CDD-B1E0-AA44367DB048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6897912B-49EA-4239-8141-5812411F2891}" type="sibTrans" cxnId="{904359A5-39DD-4CDD-B1E0-AA44367DB048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995077D7-DB2B-4FD9-80FA-D1BA64BEAFA3}">
      <dgm:prSet phldrT="[Текст]" custT="1"/>
      <dgm:spPr/>
      <dgm:t>
        <a:bodyPr/>
        <a:lstStyle/>
        <a:p>
          <a:r>
            <a:rPr lang="ru-RU" sz="1250" dirty="0" smtClean="0">
              <a:solidFill>
                <a:srgbClr val="FFC000"/>
              </a:solidFill>
            </a:rPr>
            <a:t>Методическая поддержка</a:t>
          </a:r>
          <a:endParaRPr lang="ru-RU" sz="1250" dirty="0">
            <a:solidFill>
              <a:srgbClr val="FFC000"/>
            </a:solidFill>
          </a:endParaRPr>
        </a:p>
      </dgm:t>
    </dgm:pt>
    <dgm:pt modelId="{975CAE55-1C00-4F3C-8125-BE3D946DBFA4}" type="parTrans" cxnId="{70855CE2-7363-4E9C-A4EE-A0CF15DF3F6D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30D2233E-B60C-4829-A1E0-30C9478EA72A}" type="sibTrans" cxnId="{70855CE2-7363-4E9C-A4EE-A0CF15DF3F6D}">
      <dgm:prSet/>
      <dgm:spPr/>
      <dgm:t>
        <a:bodyPr/>
        <a:lstStyle/>
        <a:p>
          <a:endParaRPr lang="ru-RU">
            <a:solidFill>
              <a:schemeClr val="bg1">
                <a:lumMod val="95000"/>
              </a:schemeClr>
            </a:solidFill>
          </a:endParaRPr>
        </a:p>
      </dgm:t>
    </dgm:pt>
    <dgm:pt modelId="{AC98ECB5-30D9-4464-8A49-5957034654EC}" type="pres">
      <dgm:prSet presAssocID="{28C2B08F-425B-4286-971C-840E544B06F0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B87B5FE-2BE9-4D97-83F0-08FD486DDE01}" type="pres">
      <dgm:prSet presAssocID="{6C012E22-3879-4FD6-999F-781A841BF532}" presName="composite" presStyleCnt="0"/>
      <dgm:spPr/>
    </dgm:pt>
    <dgm:pt modelId="{63B851C8-587A-4366-BB33-16B1C52A0C85}" type="pres">
      <dgm:prSet presAssocID="{6C012E22-3879-4FD6-999F-781A841BF532}" presName="FirstChild" presStyleLbl="revTx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68B7F0-6BC5-4F59-8348-618325E596EA}" type="pres">
      <dgm:prSet presAssocID="{6C012E22-3879-4FD6-999F-781A841BF532}" presName="Parent" presStyleLbl="alignNode1" presStyleIdx="0" presStyleCnt="4" custScaleX="152844" custScaleY="360193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DC8F2-B919-408A-BFAC-9AF284260A46}" type="pres">
      <dgm:prSet presAssocID="{6C012E22-3879-4FD6-999F-781A841BF532}" presName="Accent" presStyleLbl="parChTrans1D1" presStyleIdx="0" presStyleCnt="4" custSzY="8874" custScaleX="53784" custLinFactNeighborY="-7171"/>
      <dgm:spPr>
        <a:ln w="12700">
          <a:noFill/>
        </a:ln>
      </dgm:spPr>
      <dgm:t>
        <a:bodyPr/>
        <a:lstStyle/>
        <a:p>
          <a:endParaRPr lang="ru-RU"/>
        </a:p>
      </dgm:t>
    </dgm:pt>
    <dgm:pt modelId="{9D6F49C4-D81E-490E-9933-B23EB85AD3BA}" type="pres">
      <dgm:prSet presAssocID="{6C012E22-3879-4FD6-999F-781A841BF532}" presName="Child" presStyleLbl="revTx" presStyleIdx="1" presStyleCnt="7" custScaleX="59524" custScaleY="45888" custLinFactY="-146899" custLinFactNeighborX="20238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C34279-A468-4BBC-AAEB-7C10E47A87F0}" type="pres">
      <dgm:prSet presAssocID="{EFAB38F5-1DCE-428D-99BD-74807EF8F239}" presName="sibTrans" presStyleCnt="0"/>
      <dgm:spPr/>
    </dgm:pt>
    <dgm:pt modelId="{AC7B8688-3C68-47A8-B335-A9305E3F43DF}" type="pres">
      <dgm:prSet presAssocID="{9D7085EC-9311-4ED2-AFFB-1AF37DC682B0}" presName="composite" presStyleCnt="0"/>
      <dgm:spPr/>
    </dgm:pt>
    <dgm:pt modelId="{00DE1194-A1E5-4283-AC7E-345AA5905F06}" type="pres">
      <dgm:prSet presAssocID="{9D7085EC-9311-4ED2-AFFB-1AF37DC682B0}" presName="FirstChild" presStyleLbl="revTx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F2D405-C998-4A0E-BF01-5BBCD6A51D3B}" type="pres">
      <dgm:prSet presAssocID="{9D7085EC-9311-4ED2-AFFB-1AF37DC682B0}" presName="Parent" presStyleLbl="alignNode1" presStyleIdx="1" presStyleCnt="4" custScaleX="154394" custScaleY="311488" custLinFactNeighborX="1055" custLinFactNeighborY="70458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F40F9B-7E07-4F3E-9A03-BDE314741612}" type="pres">
      <dgm:prSet presAssocID="{9D7085EC-9311-4ED2-AFFB-1AF37DC682B0}" presName="Accent" presStyleLbl="parChTrans1D1" presStyleIdx="1" presStyleCnt="4" custSzY="8874" custScaleX="53784"/>
      <dgm:spPr>
        <a:ln w="12700">
          <a:noFill/>
        </a:ln>
      </dgm:spPr>
      <dgm:t>
        <a:bodyPr/>
        <a:lstStyle/>
        <a:p>
          <a:endParaRPr lang="ru-RU"/>
        </a:p>
      </dgm:t>
    </dgm:pt>
    <dgm:pt modelId="{3E252624-022D-4332-B9D3-D090CD82253B}" type="pres">
      <dgm:prSet presAssocID="{9D7085EC-9311-4ED2-AFFB-1AF37DC682B0}" presName="Child" presStyleLbl="revTx" presStyleIdx="3" presStyleCnt="7" custScaleX="57143" custLinFactY="-107015" custLinFactNeighborX="18683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D452E2-927A-4EBF-910E-64DE0D3EBD7C}" type="pres">
      <dgm:prSet presAssocID="{141AFAC0-CC9A-4B92-9828-7BF4AE15E433}" presName="sibTrans" presStyleCnt="0"/>
      <dgm:spPr/>
    </dgm:pt>
    <dgm:pt modelId="{621B5BD6-A784-4536-BC11-1BDE5DB17887}" type="pres">
      <dgm:prSet presAssocID="{012AFFDC-AF64-4975-ADB8-B120963A8E41}" presName="composite" presStyleCnt="0"/>
      <dgm:spPr/>
    </dgm:pt>
    <dgm:pt modelId="{DF9FF088-BB91-466A-8744-E5F57A228B30}" type="pres">
      <dgm:prSet presAssocID="{012AFFDC-AF64-4975-ADB8-B120963A8E41}" presName="FirstChild" presStyleLbl="revTx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9A2347-7CE0-4BC2-8392-2A8AEB8A7CE2}" type="pres">
      <dgm:prSet presAssocID="{012AFFDC-AF64-4975-ADB8-B120963A8E41}" presName="Parent" presStyleLbl="alignNode1" presStyleIdx="2" presStyleCnt="4" custScaleX="155498" custScaleY="304615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E8509C-3C7F-414C-98F7-DAFCF6DF7BAF}" type="pres">
      <dgm:prSet presAssocID="{012AFFDC-AF64-4975-ADB8-B120963A8E41}" presName="Accent" presStyleLbl="parChTrans1D1" presStyleIdx="2" presStyleCnt="4" custSzY="8874" custScaleX="53784"/>
      <dgm:spPr>
        <a:ln w="12700">
          <a:noFill/>
        </a:ln>
      </dgm:spPr>
      <dgm:t>
        <a:bodyPr/>
        <a:lstStyle/>
        <a:p>
          <a:endParaRPr lang="ru-RU"/>
        </a:p>
      </dgm:t>
    </dgm:pt>
    <dgm:pt modelId="{780DA4A6-2587-4819-A9FC-B574DF484E64}" type="pres">
      <dgm:prSet presAssocID="{012AFFDC-AF64-4975-ADB8-B120963A8E41}" presName="Child" presStyleLbl="revTx" presStyleIdx="5" presStyleCnt="7" custScaleX="54762" custLinFactY="-132472" custLinFactNeighborX="17482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7DF8E1-47A0-41FB-8A51-E58D13F8AC32}" type="pres">
      <dgm:prSet presAssocID="{32E01A72-66F5-4695-805E-B9EFF6705F7F}" presName="sibTrans" presStyleCnt="0"/>
      <dgm:spPr/>
    </dgm:pt>
    <dgm:pt modelId="{7F777099-3DA1-4353-A2DD-ACCAAC07700B}" type="pres">
      <dgm:prSet presAssocID="{31EF528A-7119-47A1-ADB6-D01319E3CB3C}" presName="composite" presStyleCnt="0"/>
      <dgm:spPr/>
    </dgm:pt>
    <dgm:pt modelId="{77DCCA4D-FEEB-4CFB-AAEB-25B9827F7400}" type="pres">
      <dgm:prSet presAssocID="{31EF528A-7119-47A1-ADB6-D01319E3CB3C}" presName="FirstChild" presStyleLbl="revTx" presStyleIdx="6" presStyleCnt="7">
        <dgm:presLayoutVars>
          <dgm:chMax val="0"/>
          <dgm:chPref val="0"/>
          <dgm:bulletEnabled val="1"/>
        </dgm:presLayoutVars>
      </dgm:prSet>
      <dgm:spPr>
        <a:ln w="12700"/>
      </dgm:spPr>
      <dgm:t>
        <a:bodyPr/>
        <a:lstStyle/>
        <a:p>
          <a:endParaRPr lang="ru-RU"/>
        </a:p>
      </dgm:t>
    </dgm:pt>
    <dgm:pt modelId="{E54C89F7-D9EF-4AD6-8079-31D41307FFAA}" type="pres">
      <dgm:prSet presAssocID="{31EF528A-7119-47A1-ADB6-D01319E3CB3C}" presName="Parent" presStyleLbl="alignNode1" presStyleIdx="3" presStyleCnt="4" custScaleX="158875" custScaleY="382560" custLinFactY="-33729" custLinFactNeighborX="-6910" custLinFactNeighborY="-10000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2B104D-ABE2-4F70-A184-F33B96820401}" type="pres">
      <dgm:prSet presAssocID="{31EF528A-7119-47A1-ADB6-D01319E3CB3C}" presName="Accent" presStyleLbl="parChTrans1D1" presStyleIdx="3" presStyleCnt="4" custSzY="8874" custScaleX="53784"/>
      <dgm:spPr>
        <a:ln w="12700">
          <a:noFill/>
        </a:ln>
      </dgm:spPr>
      <dgm:t>
        <a:bodyPr/>
        <a:lstStyle/>
        <a:p>
          <a:endParaRPr lang="ru-RU"/>
        </a:p>
      </dgm:t>
    </dgm:pt>
  </dgm:ptLst>
  <dgm:cxnLst>
    <dgm:cxn modelId="{70855CE2-7363-4E9C-A4EE-A0CF15DF3F6D}" srcId="{012AFFDC-AF64-4975-ADB8-B120963A8E41}" destId="{995077D7-DB2B-4FD9-80FA-D1BA64BEAFA3}" srcOrd="2" destOrd="0" parTransId="{975CAE55-1C00-4F3C-8125-BE3D946DBFA4}" sibTransId="{30D2233E-B60C-4829-A1E0-30C9478EA72A}"/>
    <dgm:cxn modelId="{8791CB7C-7572-44F6-BB52-3DAEA605B7AC}" type="presOf" srcId="{CF694B24-FA0B-436A-803E-A2F317A097AC}" destId="{780DA4A6-2587-4819-A9FC-B574DF484E64}" srcOrd="0" destOrd="0" presId="urn:microsoft.com/office/officeart/2011/layout/TabList"/>
    <dgm:cxn modelId="{E2576E54-1751-4D71-8086-A11297905992}" srcId="{6C012E22-3879-4FD6-999F-781A841BF532}" destId="{D2394553-F754-4FAD-B726-7B43C4928D67}" srcOrd="0" destOrd="0" parTransId="{60419CA0-4CC5-4118-BB1C-7C549521E6FC}" sibTransId="{1FC54E84-AD7E-48D5-9B21-AF08428E823D}"/>
    <dgm:cxn modelId="{6EE64842-F974-4A60-BCF0-561BC9BAA01C}" type="presOf" srcId="{9D7085EC-9311-4ED2-AFFB-1AF37DC682B0}" destId="{09F2D405-C998-4A0E-BF01-5BBCD6A51D3B}" srcOrd="0" destOrd="0" presId="urn:microsoft.com/office/officeart/2011/layout/TabList"/>
    <dgm:cxn modelId="{14F63063-7D2B-48C1-BAFC-11724E0C6529}" srcId="{9D7085EC-9311-4ED2-AFFB-1AF37DC682B0}" destId="{B04F849B-6077-43B3-8451-BD71CBC9EEC8}" srcOrd="0" destOrd="0" parTransId="{7A1D7059-2901-4833-A48A-1E04AF211231}" sibTransId="{E577A0C2-FA58-4FF2-8F8B-C8C1CA28B090}"/>
    <dgm:cxn modelId="{F68B46D3-9BA1-4347-9EB3-DDAA7B6ABECA}" type="presOf" srcId="{BB8B6D91-7F91-49DF-97E3-00DC8CD4C3A6}" destId="{9D6F49C4-D81E-490E-9933-B23EB85AD3BA}" srcOrd="0" destOrd="0" presId="urn:microsoft.com/office/officeart/2011/layout/TabList"/>
    <dgm:cxn modelId="{06C4D9B8-8894-4477-A189-B51AF921092E}" srcId="{28C2B08F-425B-4286-971C-840E544B06F0}" destId="{012AFFDC-AF64-4975-ADB8-B120963A8E41}" srcOrd="2" destOrd="0" parTransId="{C39738A2-0DDB-450C-96AD-0F398D5D465F}" sibTransId="{32E01A72-66F5-4695-805E-B9EFF6705F7F}"/>
    <dgm:cxn modelId="{409C3871-CDFC-413D-B15E-1F7204435AE0}" type="presOf" srcId="{995077D7-DB2B-4FD9-80FA-D1BA64BEAFA3}" destId="{780DA4A6-2587-4819-A9FC-B574DF484E64}" srcOrd="0" destOrd="1" presId="urn:microsoft.com/office/officeart/2011/layout/TabList"/>
    <dgm:cxn modelId="{5E716195-0996-47AD-98FF-980241EF980A}" srcId="{012AFFDC-AF64-4975-ADB8-B120963A8E41}" destId="{21C06F94-7458-4451-877A-7F0374BE65A4}" srcOrd="0" destOrd="0" parTransId="{CC5EF62D-6072-4E7F-B3B7-5B48A796DDA6}" sibTransId="{D7A68B32-1FCD-433A-AA70-6A3B25271B19}"/>
    <dgm:cxn modelId="{28FE50BA-FF10-4AB1-8D70-A5FBBDFE7586}" type="presOf" srcId="{27C74DA5-16DE-48F8-8EBF-FE0872492BD1}" destId="{3E252624-022D-4332-B9D3-D090CD82253B}" srcOrd="0" destOrd="1" presId="urn:microsoft.com/office/officeart/2011/layout/TabList"/>
    <dgm:cxn modelId="{5ABB73AF-236D-46C6-B930-640C89F89D0B}" type="presOf" srcId="{21C06F94-7458-4451-877A-7F0374BE65A4}" destId="{DF9FF088-BB91-466A-8744-E5F57A228B30}" srcOrd="0" destOrd="0" presId="urn:microsoft.com/office/officeart/2011/layout/TabList"/>
    <dgm:cxn modelId="{046F3714-F334-4686-9001-B85E0F56C734}" srcId="{9D7085EC-9311-4ED2-AFFB-1AF37DC682B0}" destId="{20AC79F4-3A06-457D-B49A-EF36D566822A}" srcOrd="1" destOrd="0" parTransId="{3DF5A572-AE7A-4E95-BE58-96D525E04F1D}" sibTransId="{96BC813F-0A97-42B4-A759-45852CE29FE4}"/>
    <dgm:cxn modelId="{DE741571-3EA6-46F0-8518-7B97F5E509AD}" type="presOf" srcId="{6C012E22-3879-4FD6-999F-781A841BF532}" destId="{8468B7F0-6BC5-4F59-8348-618325E596EA}" srcOrd="0" destOrd="0" presId="urn:microsoft.com/office/officeart/2011/layout/TabList"/>
    <dgm:cxn modelId="{E193D9DF-6E7E-48B3-8831-7AE039C6D75B}" srcId="{28C2B08F-425B-4286-971C-840E544B06F0}" destId="{6C012E22-3879-4FD6-999F-781A841BF532}" srcOrd="0" destOrd="0" parTransId="{DB562060-E555-47EE-87E3-8E6E0B9B02B4}" sibTransId="{EFAB38F5-1DCE-428D-99BD-74807EF8F239}"/>
    <dgm:cxn modelId="{C2CB16E7-B0C8-48AA-B0EA-87E7C83E2176}" type="presOf" srcId="{D2394553-F754-4FAD-B726-7B43C4928D67}" destId="{63B851C8-587A-4366-BB33-16B1C52A0C85}" srcOrd="0" destOrd="0" presId="urn:microsoft.com/office/officeart/2011/layout/TabList"/>
    <dgm:cxn modelId="{D361A8F3-78CF-41C2-801E-659A6661D8BE}" type="presOf" srcId="{31EF528A-7119-47A1-ADB6-D01319E3CB3C}" destId="{E54C89F7-D9EF-4AD6-8079-31D41307FFAA}" srcOrd="0" destOrd="0" presId="urn:microsoft.com/office/officeart/2011/layout/TabList"/>
    <dgm:cxn modelId="{904359A5-39DD-4CDD-B1E0-AA44367DB048}" srcId="{9D7085EC-9311-4ED2-AFFB-1AF37DC682B0}" destId="{27C74DA5-16DE-48F8-8EBF-FE0872492BD1}" srcOrd="2" destOrd="0" parTransId="{5BB54334-072F-4B74-82B6-21AD68ECB9A0}" sibTransId="{6897912B-49EA-4239-8141-5812411F2891}"/>
    <dgm:cxn modelId="{A4E62E0A-8B90-474B-B553-F38E2CFCCBFE}" srcId="{012AFFDC-AF64-4975-ADB8-B120963A8E41}" destId="{CF694B24-FA0B-436A-803E-A2F317A097AC}" srcOrd="1" destOrd="0" parTransId="{2B4B40E5-563C-443C-BBCD-676F3E1ACE4B}" sibTransId="{5685245B-919A-4D42-8EE2-C0B9C71D758D}"/>
    <dgm:cxn modelId="{E322EE32-860E-4B68-B014-09D11A52A7C2}" type="presOf" srcId="{B04F849B-6077-43B3-8451-BD71CBC9EEC8}" destId="{00DE1194-A1E5-4283-AC7E-345AA5905F06}" srcOrd="0" destOrd="0" presId="urn:microsoft.com/office/officeart/2011/layout/TabList"/>
    <dgm:cxn modelId="{37B30AE2-C179-409C-8FE0-DC02299C8D81}" type="presOf" srcId="{7D55CA96-6C66-4256-AC0E-1010ACEEBB17}" destId="{9D6F49C4-D81E-490E-9933-B23EB85AD3BA}" srcOrd="0" destOrd="1" presId="urn:microsoft.com/office/officeart/2011/layout/TabList"/>
    <dgm:cxn modelId="{D35222EB-EA42-424D-934F-B689B31343BC}" type="presOf" srcId="{28C2B08F-425B-4286-971C-840E544B06F0}" destId="{AC98ECB5-30D9-4464-8A49-5957034654EC}" srcOrd="0" destOrd="0" presId="urn:microsoft.com/office/officeart/2011/layout/TabList"/>
    <dgm:cxn modelId="{04B52568-57CF-40C8-80CF-1E251DEFB6F4}" srcId="{6C012E22-3879-4FD6-999F-781A841BF532}" destId="{7D55CA96-6C66-4256-AC0E-1010ACEEBB17}" srcOrd="2" destOrd="0" parTransId="{88427626-ADC3-4380-B1B7-8EDE6671AF00}" sibTransId="{027B38A2-D013-4A58-9127-151B115794C8}"/>
    <dgm:cxn modelId="{8C638F30-CAF3-452E-8AEB-7FE5CF9D1A3F}" srcId="{6C012E22-3879-4FD6-999F-781A841BF532}" destId="{BB8B6D91-7F91-49DF-97E3-00DC8CD4C3A6}" srcOrd="1" destOrd="0" parTransId="{BA9667B1-6E10-4236-81B8-5267A2E0DBE6}" sibTransId="{404FEB59-7DA5-4F66-A30D-32848EB286B2}"/>
    <dgm:cxn modelId="{C7D5E33C-7EA3-4C2F-A19E-C376889D1BCF}" srcId="{28C2B08F-425B-4286-971C-840E544B06F0}" destId="{31EF528A-7119-47A1-ADB6-D01319E3CB3C}" srcOrd="3" destOrd="0" parTransId="{C7BAE45E-CA15-4018-9B01-E1F9E809C3DE}" sibTransId="{B507C1E8-9683-4D2D-9666-7A09162683D0}"/>
    <dgm:cxn modelId="{52F3E737-7A1A-4D68-82A2-AEE57FCA06BB}" srcId="{28C2B08F-425B-4286-971C-840E544B06F0}" destId="{9D7085EC-9311-4ED2-AFFB-1AF37DC682B0}" srcOrd="1" destOrd="0" parTransId="{3B80C668-F2A4-45C3-8001-DF47EB5D873A}" sibTransId="{141AFAC0-CC9A-4B92-9828-7BF4AE15E433}"/>
    <dgm:cxn modelId="{FFA74EA6-C775-43A5-831E-BED625292A3E}" type="presOf" srcId="{20AC79F4-3A06-457D-B49A-EF36D566822A}" destId="{3E252624-022D-4332-B9D3-D090CD82253B}" srcOrd="0" destOrd="0" presId="urn:microsoft.com/office/officeart/2011/layout/TabList"/>
    <dgm:cxn modelId="{9718A1DC-B66F-4BC2-909F-FD9AC5D963C1}" type="presOf" srcId="{012AFFDC-AF64-4975-ADB8-B120963A8E41}" destId="{FE9A2347-7CE0-4BC2-8392-2A8AEB8A7CE2}" srcOrd="0" destOrd="0" presId="urn:microsoft.com/office/officeart/2011/layout/TabList"/>
    <dgm:cxn modelId="{77506945-58D2-4950-91FF-8642F10AFFDA}" type="presParOf" srcId="{AC98ECB5-30D9-4464-8A49-5957034654EC}" destId="{4B87B5FE-2BE9-4D97-83F0-08FD486DDE01}" srcOrd="0" destOrd="0" presId="urn:microsoft.com/office/officeart/2011/layout/TabList"/>
    <dgm:cxn modelId="{F58889E0-1B64-4983-8670-726D2ED49410}" type="presParOf" srcId="{4B87B5FE-2BE9-4D97-83F0-08FD486DDE01}" destId="{63B851C8-587A-4366-BB33-16B1C52A0C85}" srcOrd="0" destOrd="0" presId="urn:microsoft.com/office/officeart/2011/layout/TabList"/>
    <dgm:cxn modelId="{898FF33D-B32F-4B12-A3C1-CB0A2C640608}" type="presParOf" srcId="{4B87B5FE-2BE9-4D97-83F0-08FD486DDE01}" destId="{8468B7F0-6BC5-4F59-8348-618325E596EA}" srcOrd="1" destOrd="0" presId="urn:microsoft.com/office/officeart/2011/layout/TabList"/>
    <dgm:cxn modelId="{5F82A40A-5CAE-4EF3-8F05-CB57A9042335}" type="presParOf" srcId="{4B87B5FE-2BE9-4D97-83F0-08FD486DDE01}" destId="{AD9DC8F2-B919-408A-BFAC-9AF284260A46}" srcOrd="2" destOrd="0" presId="urn:microsoft.com/office/officeart/2011/layout/TabList"/>
    <dgm:cxn modelId="{4D21C18A-A92C-40A1-8AAB-2F2AB85AB21A}" type="presParOf" srcId="{AC98ECB5-30D9-4464-8A49-5957034654EC}" destId="{9D6F49C4-D81E-490E-9933-B23EB85AD3BA}" srcOrd="1" destOrd="0" presId="urn:microsoft.com/office/officeart/2011/layout/TabList"/>
    <dgm:cxn modelId="{6E2BA7FF-A60B-49F9-BB8B-1306F5EB0D90}" type="presParOf" srcId="{AC98ECB5-30D9-4464-8A49-5957034654EC}" destId="{CDC34279-A468-4BBC-AAEB-7C10E47A87F0}" srcOrd="2" destOrd="0" presId="urn:microsoft.com/office/officeart/2011/layout/TabList"/>
    <dgm:cxn modelId="{CAD5CF00-895A-4A2A-9E3D-8491520777D0}" type="presParOf" srcId="{AC98ECB5-30D9-4464-8A49-5957034654EC}" destId="{AC7B8688-3C68-47A8-B335-A9305E3F43DF}" srcOrd="3" destOrd="0" presId="urn:microsoft.com/office/officeart/2011/layout/TabList"/>
    <dgm:cxn modelId="{604E815C-B98A-4301-A6F4-27AE64561F6C}" type="presParOf" srcId="{AC7B8688-3C68-47A8-B335-A9305E3F43DF}" destId="{00DE1194-A1E5-4283-AC7E-345AA5905F06}" srcOrd="0" destOrd="0" presId="urn:microsoft.com/office/officeart/2011/layout/TabList"/>
    <dgm:cxn modelId="{EA0181E7-A4DA-43F0-BD36-529B3B3EE1E1}" type="presParOf" srcId="{AC7B8688-3C68-47A8-B335-A9305E3F43DF}" destId="{09F2D405-C998-4A0E-BF01-5BBCD6A51D3B}" srcOrd="1" destOrd="0" presId="urn:microsoft.com/office/officeart/2011/layout/TabList"/>
    <dgm:cxn modelId="{2D4AE2F6-136F-4E42-8A18-CC08E76CE7D4}" type="presParOf" srcId="{AC7B8688-3C68-47A8-B335-A9305E3F43DF}" destId="{BBF40F9B-7E07-4F3E-9A03-BDE314741612}" srcOrd="2" destOrd="0" presId="urn:microsoft.com/office/officeart/2011/layout/TabList"/>
    <dgm:cxn modelId="{72864D4B-324F-42D4-98A4-F2EBF99A1FB3}" type="presParOf" srcId="{AC98ECB5-30D9-4464-8A49-5957034654EC}" destId="{3E252624-022D-4332-B9D3-D090CD82253B}" srcOrd="4" destOrd="0" presId="urn:microsoft.com/office/officeart/2011/layout/TabList"/>
    <dgm:cxn modelId="{F0811DC7-E019-4197-BF7D-F83D8031115E}" type="presParOf" srcId="{AC98ECB5-30D9-4464-8A49-5957034654EC}" destId="{3FD452E2-927A-4EBF-910E-64DE0D3EBD7C}" srcOrd="5" destOrd="0" presId="urn:microsoft.com/office/officeart/2011/layout/TabList"/>
    <dgm:cxn modelId="{16C46041-D03F-4FD0-AC30-337C3684BE45}" type="presParOf" srcId="{AC98ECB5-30D9-4464-8A49-5957034654EC}" destId="{621B5BD6-A784-4536-BC11-1BDE5DB17887}" srcOrd="6" destOrd="0" presId="urn:microsoft.com/office/officeart/2011/layout/TabList"/>
    <dgm:cxn modelId="{E33B54AB-0A9D-488E-A468-CF4466BE7556}" type="presParOf" srcId="{621B5BD6-A784-4536-BC11-1BDE5DB17887}" destId="{DF9FF088-BB91-466A-8744-E5F57A228B30}" srcOrd="0" destOrd="0" presId="urn:microsoft.com/office/officeart/2011/layout/TabList"/>
    <dgm:cxn modelId="{DB828A5B-314C-4AE5-BEEF-0869C2DC63E8}" type="presParOf" srcId="{621B5BD6-A784-4536-BC11-1BDE5DB17887}" destId="{FE9A2347-7CE0-4BC2-8392-2A8AEB8A7CE2}" srcOrd="1" destOrd="0" presId="urn:microsoft.com/office/officeart/2011/layout/TabList"/>
    <dgm:cxn modelId="{58F3082D-8C5F-43D1-81D5-303080BA51AC}" type="presParOf" srcId="{621B5BD6-A784-4536-BC11-1BDE5DB17887}" destId="{66E8509C-3C7F-414C-98F7-DAFCF6DF7BAF}" srcOrd="2" destOrd="0" presId="urn:microsoft.com/office/officeart/2011/layout/TabList"/>
    <dgm:cxn modelId="{B4254380-1D3D-4AA6-A52C-75BF1B38AD7D}" type="presParOf" srcId="{AC98ECB5-30D9-4464-8A49-5957034654EC}" destId="{780DA4A6-2587-4819-A9FC-B574DF484E64}" srcOrd="7" destOrd="0" presId="urn:microsoft.com/office/officeart/2011/layout/TabList"/>
    <dgm:cxn modelId="{5AA8F333-E343-4078-8411-E7EF1F5E15EF}" type="presParOf" srcId="{AC98ECB5-30D9-4464-8A49-5957034654EC}" destId="{737DF8E1-47A0-41FB-8A51-E58D13F8AC32}" srcOrd="8" destOrd="0" presId="urn:microsoft.com/office/officeart/2011/layout/TabList"/>
    <dgm:cxn modelId="{9FE77368-655E-4122-8B97-F916CE44A426}" type="presParOf" srcId="{AC98ECB5-30D9-4464-8A49-5957034654EC}" destId="{7F777099-3DA1-4353-A2DD-ACCAAC07700B}" srcOrd="9" destOrd="0" presId="urn:microsoft.com/office/officeart/2011/layout/TabList"/>
    <dgm:cxn modelId="{68D69430-5D72-4BE0-BAF2-AF20D9AEA4BC}" type="presParOf" srcId="{7F777099-3DA1-4353-A2DD-ACCAAC07700B}" destId="{77DCCA4D-FEEB-4CFB-AAEB-25B9827F7400}" srcOrd="0" destOrd="0" presId="urn:microsoft.com/office/officeart/2011/layout/TabList"/>
    <dgm:cxn modelId="{DCF7F9D0-A4FB-4624-B874-8676CCBCF920}" type="presParOf" srcId="{7F777099-3DA1-4353-A2DD-ACCAAC07700B}" destId="{E54C89F7-D9EF-4AD6-8079-31D41307FFAA}" srcOrd="1" destOrd="0" presId="urn:microsoft.com/office/officeart/2011/layout/TabList"/>
    <dgm:cxn modelId="{F95F008A-A86C-4F30-A0F2-72AEEEADA8F0}" type="presParOf" srcId="{7F777099-3DA1-4353-A2DD-ACCAAC07700B}" destId="{9F2B104D-ABE2-4F70-A184-F33B96820401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Список вкладок"/>
  <dgm:desc val="Служит для отображения непоследовательных или сгруппированных блоков данных. Рекомендуется использовать для списков с текстом уровня 1 небольшого объема. Первый текст уровня 2 отображается рядом с текстом уровня 1, а остальной текст уровня 2 — под текстом уровня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7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33813" y="0"/>
            <a:ext cx="29337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BA322-D504-4719-8D0D-FDBD800FCF94}" type="datetimeFigureOut">
              <a:rPr lang="ru-RU" smtClean="0"/>
              <a:t>03.09.2014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337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33813" y="9409113"/>
            <a:ext cx="29337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6C79C-434F-426E-BFCB-E3D6A008A0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704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33700" cy="495300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33814" y="0"/>
            <a:ext cx="2933700" cy="495300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43994891-BBC4-44CD-9735-378086E6F856}" type="datetimeFigureOut">
              <a:rPr lang="ru-RU" smtClean="0"/>
              <a:pPr/>
              <a:t>03.09.2014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7" y="4705351"/>
            <a:ext cx="5416550" cy="4457700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09114"/>
            <a:ext cx="2933700" cy="495300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33814" y="9409114"/>
            <a:ext cx="2933700" cy="495300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0AA4A7E8-D461-4A46-9B6A-D74668848A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355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CA877-3578-4230-9506-F013FCB30767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3777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CA877-3578-4230-9506-F013FCB30767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4813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Повышение квалификации Дистанционное обучение педагогов через проект Школа Цифрового века совместно с «1-ое сентября»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4A7E8-D461-4A46-9B6A-D74668848A9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659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9206">
              <a:defRPr/>
            </a:pPr>
            <a:r>
              <a:rPr lang="ru-RU" altLang="ru-RU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Инновационное мышление, мобильность, самостоятельность, умение находить ресурсы для оперативного решения нестандартных задач</a:t>
            </a:r>
            <a:r>
              <a:rPr lang="en-US" altLang="ru-RU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altLang="ru-RU" dirty="0">
                <a:solidFill>
                  <a:srgbClr val="29292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наиболее </a:t>
            </a:r>
            <a:r>
              <a:rPr lang="ru-RU" altLang="ru-RU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востребованные качества</a:t>
            </a:r>
            <a:r>
              <a:rPr lang="ru-RU" altLang="ru-RU" dirty="0">
                <a:solidFill>
                  <a:srgbClr val="29292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личности специалистов </a:t>
            </a:r>
            <a:r>
              <a:rPr lang="ru-RU" altLang="ru-RU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рынке труда</a:t>
            </a:r>
            <a:r>
              <a:rPr lang="ru-RU" altLang="ru-RU" dirty="0">
                <a:solidFill>
                  <a:srgbClr val="29292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Поэтому сегодня </a:t>
            </a:r>
            <a:r>
              <a:rPr lang="ru-RU" altLang="ru-RU" baseline="0" dirty="0" smtClean="0"/>
              <a:t>Федеральный государственный образовательный стандарт (</a:t>
            </a:r>
            <a:r>
              <a:rPr lang="ru-RU" altLang="ru-RU" b="1" baseline="0" dirty="0" smtClean="0"/>
              <a:t>ФГОС) </a:t>
            </a:r>
            <a:r>
              <a:rPr lang="ru-RU" altLang="ru-RU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ориентирует школу </a:t>
            </a:r>
            <a:r>
              <a:rPr lang="ru-RU" altLang="ru-RU" dirty="0">
                <a:solidFill>
                  <a:srgbClr val="29292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</a:t>
            </a:r>
            <a:r>
              <a:rPr lang="ru-RU" altLang="ru-RU" dirty="0"/>
              <a:t>формирование у обучающихся</a:t>
            </a:r>
            <a:r>
              <a:rPr lang="ru-RU" altLang="ru-RU" baseline="0" dirty="0" smtClean="0"/>
              <a:t> такой ключевой компетенции как </a:t>
            </a:r>
            <a:r>
              <a:rPr lang="ru-RU" altLang="ru-RU" b="1" baseline="0" dirty="0" smtClean="0"/>
              <a:t>«научить учиться</a:t>
            </a:r>
            <a:r>
              <a:rPr lang="ru-RU" altLang="ru-RU" baseline="0" dirty="0" smtClean="0"/>
              <a:t>».</a:t>
            </a:r>
            <a:r>
              <a:rPr lang="ru-RU" altLang="ru-RU" dirty="0">
                <a:solidFill>
                  <a:srgbClr val="29292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altLang="ru-RU" b="1" dirty="0">
                <a:solidFill>
                  <a:srgbClr val="29292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</a:t>
            </a:r>
            <a:r>
              <a:rPr lang="ru-RU" altLang="ru-RU" b="1" baseline="0" dirty="0" smtClean="0"/>
              <a:t>ановление и развитие учебной самостоятельности обучающихся – главная задача учителя</a:t>
            </a:r>
            <a:r>
              <a:rPr lang="ru-RU" altLang="ru-RU" baseline="0" dirty="0" smtClean="0"/>
              <a:t>. Системно-</a:t>
            </a:r>
            <a:r>
              <a:rPr lang="ru-RU" altLang="ru-RU" baseline="0" dirty="0" err="1" smtClean="0"/>
              <a:t>деятельностный</a:t>
            </a:r>
            <a:r>
              <a:rPr lang="ru-RU" altLang="ru-RU" baseline="0" dirty="0" smtClean="0"/>
              <a:t> подход – методологическая основа ФГОС - обуславливает такие новые виды деятельности учителя, как вовлечение обучающихся в учебную деятельность с акцентом на осознание “смыслов” и использование знаний, формирование у обучающихся способности к решению всех классов учебных задач, сочетание индивидуальной работы с работой в парах и группах, индивидуализация и персонификация учения, дифференциация требований, интеграция, перенос знаний, оценивание достижений планируемых результатов – личностных, </a:t>
            </a:r>
            <a:r>
              <a:rPr lang="ru-RU" altLang="ru-RU" baseline="0" dirty="0" err="1" smtClean="0"/>
              <a:t>метапредметных</a:t>
            </a:r>
            <a:r>
              <a:rPr lang="ru-RU" altLang="ru-RU" baseline="0" dirty="0" smtClean="0"/>
              <a:t>, предметных. Согласно ФГОС в</a:t>
            </a:r>
            <a:r>
              <a:rPr lang="ru-RU" altLang="ru-RU" b="1" baseline="0" dirty="0" smtClean="0"/>
              <a:t> каждой школе должна быть создана информационно-образовательная среда (ИОС), развивающая школьников. Процесс освоения ФГОС постепенно охватывает всю школу -  с 1 сентября 2015 года уже пятые классы всех школ России переходят на ФГОС</a:t>
            </a:r>
            <a:r>
              <a:rPr lang="ru-RU" altLang="ru-RU" baseline="0" dirty="0" smtClean="0"/>
              <a:t>. </a:t>
            </a:r>
          </a:p>
          <a:p>
            <a:pPr defTabSz="919206">
              <a:defRPr/>
            </a:pPr>
            <a:r>
              <a:rPr lang="ru-RU" altLang="ru-RU" b="1" baseline="0" dirty="0" smtClean="0"/>
              <a:t>Издательство «Просвещение</a:t>
            </a:r>
            <a:r>
              <a:rPr lang="ru-RU" altLang="ru-RU" baseline="0" dirty="0" smtClean="0"/>
              <a:t>» идёт в ногу со временем, </a:t>
            </a:r>
            <a:r>
              <a:rPr lang="ru-RU" altLang="ru-RU" b="1" baseline="0" dirty="0" smtClean="0"/>
              <a:t>обеспечивая качественное наполнение ИОС школ России</a:t>
            </a:r>
            <a:r>
              <a:rPr lang="ru-RU" altLang="ru-RU" baseline="0" dirty="0" smtClean="0"/>
              <a:t>. </a:t>
            </a:r>
            <a:r>
              <a:rPr lang="ru-RU" altLang="ru-RU" b="1" baseline="0" dirty="0" smtClean="0"/>
              <a:t>Для каждого уровня образования </a:t>
            </a:r>
            <a:r>
              <a:rPr lang="ru-RU" altLang="ru-RU" baseline="0" dirty="0" smtClean="0"/>
              <a:t>– дошкольного, начального, основного и среднего – </a:t>
            </a:r>
            <a:r>
              <a:rPr lang="ru-RU" altLang="ru-RU" b="1" baseline="0" dirty="0" smtClean="0"/>
              <a:t>мы подготовили не только программно- и учебно-методические комплексы, но и создали продукты, помогающие педагогам реализовывать инновационные практики. </a:t>
            </a:r>
          </a:p>
          <a:p>
            <a:pPr defTabSz="919206">
              <a:defRPr/>
            </a:pPr>
            <a:r>
              <a:rPr lang="ru-RU" altLang="ru-RU" b="1" baseline="0" dirty="0" smtClean="0"/>
              <a:t>УМК ИП </a:t>
            </a:r>
            <a:r>
              <a:rPr lang="ru-RU" altLang="ru-RU" baseline="0" dirty="0" smtClean="0"/>
              <a:t>сегодня - рабочий инструмент для:  </a:t>
            </a:r>
          </a:p>
          <a:p>
            <a:pPr marL="172351" indent="-172351" defTabSz="919206">
              <a:buFont typeface="Arial" panose="020B0604020202020204" pitchFamily="34" charset="0"/>
              <a:buChar char="•"/>
              <a:defRPr/>
            </a:pPr>
            <a:r>
              <a:rPr lang="ru-RU" altLang="ru-RU" baseline="0" dirty="0" smtClean="0"/>
              <a:t>успешной </a:t>
            </a:r>
            <a:r>
              <a:rPr lang="ru-RU" altLang="ru-RU" b="1" baseline="0" dirty="0" smtClean="0"/>
              <a:t>организации</a:t>
            </a:r>
            <a:r>
              <a:rPr lang="ru-RU" altLang="ru-RU" baseline="0" dirty="0" smtClean="0"/>
              <a:t> продуктивной </a:t>
            </a:r>
            <a:r>
              <a:rPr lang="ru-RU" altLang="ru-RU" b="1" baseline="0" dirty="0" smtClean="0"/>
              <a:t>деятельности</a:t>
            </a:r>
            <a:r>
              <a:rPr lang="ru-RU" altLang="ru-RU" baseline="0" dirty="0" smtClean="0"/>
              <a:t> обучающихся в условиях  реализации ФГОС ОО;</a:t>
            </a:r>
          </a:p>
          <a:p>
            <a:pPr marL="172351" indent="-172351" defTabSz="919206">
              <a:buFont typeface="Arial" panose="020B0604020202020204" pitchFamily="34" charset="0"/>
              <a:buChar char="•"/>
              <a:defRPr/>
            </a:pPr>
            <a:r>
              <a:rPr lang="ru-RU" altLang="ru-RU" b="1" baseline="0" dirty="0" smtClean="0"/>
              <a:t>развития</a:t>
            </a:r>
            <a:r>
              <a:rPr lang="ru-RU" altLang="ru-RU" baseline="0" dirty="0" smtClean="0"/>
              <a:t> профессиональных компетентностей </a:t>
            </a:r>
            <a:r>
              <a:rPr lang="ru-RU" altLang="ru-RU" b="1" baseline="0" dirty="0" smtClean="0"/>
              <a:t>учителя</a:t>
            </a:r>
            <a:r>
              <a:rPr lang="ru-RU" altLang="ru-RU" baseline="0" dirty="0" smtClean="0"/>
              <a:t>;</a:t>
            </a:r>
          </a:p>
          <a:p>
            <a:pPr marL="172351" indent="-172351" defTabSz="919206">
              <a:buFont typeface="Arial" panose="020B0604020202020204" pitchFamily="34" charset="0"/>
              <a:buChar char="•"/>
              <a:defRPr/>
            </a:pPr>
            <a:r>
              <a:rPr lang="ru-RU" altLang="ru-RU" b="1" baseline="0" dirty="0" smtClean="0"/>
              <a:t>навигатор</a:t>
            </a:r>
            <a:r>
              <a:rPr lang="ru-RU" altLang="ru-RU" baseline="0" dirty="0" smtClean="0"/>
              <a:t> в поиске новых приемов и форм работы; </a:t>
            </a:r>
          </a:p>
          <a:p>
            <a:pPr marL="172351" indent="-172351" defTabSz="919206">
              <a:buFont typeface="Arial" panose="020B0604020202020204" pitchFamily="34" charset="0"/>
              <a:buChar char="•"/>
              <a:defRPr/>
            </a:pPr>
            <a:r>
              <a:rPr lang="ru-RU" altLang="ru-RU" b="1" baseline="0" dirty="0" smtClean="0"/>
              <a:t>гарант</a:t>
            </a:r>
            <a:r>
              <a:rPr lang="ru-RU" altLang="ru-RU" baseline="0" dirty="0" smtClean="0"/>
              <a:t> </a:t>
            </a:r>
            <a:r>
              <a:rPr lang="ru-RU" altLang="ru-RU" b="1" baseline="0" dirty="0" smtClean="0"/>
              <a:t>достижения</a:t>
            </a:r>
            <a:r>
              <a:rPr lang="ru-RU" altLang="ru-RU" baseline="0" dirty="0" smtClean="0"/>
              <a:t> образовательных </a:t>
            </a:r>
            <a:r>
              <a:rPr lang="ru-RU" altLang="ru-RU" b="1" baseline="0" dirty="0" smtClean="0"/>
              <a:t>результатов</a:t>
            </a:r>
            <a:r>
              <a:rPr lang="ru-RU" altLang="ru-RU" baseline="0" dirty="0" smtClean="0"/>
              <a:t> ООП ОО.</a:t>
            </a:r>
          </a:p>
          <a:p>
            <a:pPr marL="172351" indent="-172351" defTabSz="919206">
              <a:buFont typeface="Arial" panose="020B0604020202020204" pitchFamily="34" charset="0"/>
              <a:buChar char="•"/>
              <a:defRPr/>
            </a:pPr>
            <a:endParaRPr lang="ru-RU" altLang="ru-RU" baseline="0" dirty="0" smtClean="0"/>
          </a:p>
          <a:p>
            <a:pPr marL="172351" indent="-172351" defTabSz="919206">
              <a:buFont typeface="Arial" panose="020B0604020202020204" pitchFamily="34" charset="0"/>
              <a:buChar char="•"/>
              <a:defRPr/>
            </a:pPr>
            <a:r>
              <a:rPr lang="ru-RU" altLang="ru-RU" b="0" baseline="0" dirty="0" smtClean="0"/>
              <a:t>Образовательные комплексы </a:t>
            </a:r>
            <a:r>
              <a:rPr lang="ru-RU" altLang="ru-RU" baseline="0" dirty="0" smtClean="0"/>
              <a:t>издательства направлены на:</a:t>
            </a:r>
          </a:p>
          <a:p>
            <a:pPr marL="172351" indent="-172351" defTabSz="919206">
              <a:buFont typeface="Arial" panose="020B0604020202020204" pitchFamily="34" charset="0"/>
              <a:buChar char="•"/>
              <a:defRPr/>
            </a:pPr>
            <a:r>
              <a:rPr lang="ru-RU" altLang="ru-RU" baseline="0" dirty="0" smtClean="0"/>
              <a:t>создание условий развития детей, открывающих возможности для их позитивной социализации, личностного развития, развития инициативы и творческих способностей на основе сотрудничества со взрослыми и сверстниками и соответствующим возрасту видам деятельности; создание развивающей образовательной среды (ИОС, Пред-</a:t>
            </a:r>
            <a:r>
              <a:rPr lang="ru-RU" altLang="ru-RU" baseline="0" dirty="0" err="1" smtClean="0"/>
              <a:t>простр.среды</a:t>
            </a:r>
            <a:r>
              <a:rPr lang="ru-RU" altLang="ru-RU" baseline="0" dirty="0" smtClean="0"/>
              <a:t>), которая представляет собой систему условий социализации и индивидуализации детей.</a:t>
            </a:r>
          </a:p>
          <a:p>
            <a:pPr marL="172351" indent="-172351" defTabSz="919206">
              <a:buFont typeface="Arial" panose="020B0604020202020204" pitchFamily="34" charset="0"/>
              <a:buChar char="•"/>
              <a:defRPr/>
            </a:pPr>
            <a:endParaRPr lang="ru-RU" altLang="ru-RU" baseline="0" dirty="0" smtClean="0"/>
          </a:p>
          <a:p>
            <a:pPr marL="172351" indent="-172351" defTabSz="919206">
              <a:buFont typeface="Arial" panose="020B0604020202020204" pitchFamily="34" charset="0"/>
              <a:buChar char="•"/>
              <a:defRPr/>
            </a:pPr>
            <a:endParaRPr lang="ru-RU" altLang="ru-RU" baseline="0" dirty="0" smtClean="0"/>
          </a:p>
          <a:p>
            <a:pPr defTabSz="919206">
              <a:defRPr/>
            </a:pPr>
            <a:endParaRPr lang="ru-RU" alt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5335D-404C-4189-A386-FB92F3C4B8C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576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Вопрос заинтересованности и мотивации к обучению стоит остро. Учителю сложно конкурировать с </a:t>
            </a:r>
            <a:r>
              <a:rPr lang="ru-RU" dirty="0" err="1" smtClean="0"/>
              <a:t>youtube</a:t>
            </a:r>
            <a:r>
              <a:rPr lang="ru-RU" dirty="0" smtClean="0"/>
              <a:t> или социальными сетями, которые набирают популярность среди учеников с самых младших классов. Уже год издательство работает над проектом, который вовлекает и учителей и учеников в интересную информационную образовательную среду. Этот проект носит название «Мотивирующая образовательная среда». Говоря современным языком это социально-образовательная сеть, где происходит не только тематическое общение и работа по предмету учеников и учителей, учителей друг с другом, но создается своя академическая история. Когда учитель и ученик работают в электронным учебником, результаты работы заносятся в электронный дневник и журнал. Когда родитель может задать вопрос учителю, посмотреть, что успел выполнить ребенок и где ему может потребоваться помощь. Когда учителя могут обмениваться своими наработками, изучать лучшие практики, повышать квалификацию</a:t>
            </a:r>
          </a:p>
          <a:p>
            <a:r>
              <a:rPr lang="ru-RU" dirty="0" smtClean="0"/>
              <a:t>Этот проект стартует с 01 сентября в шести московских школах. Почти 2500 учеников и учителей впервые в России так массово попробуют себя в реализации электронного обучения (273 ФЗ «Закон об образовании») с привлечением качественного образовательного контента, а именно электронных учебников Издательства. </a:t>
            </a:r>
            <a:endParaRPr lang="ru-RU" b="1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4A7E8-D461-4A46-9B6A-D74668848A9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765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93C8-ABAA-41E0-B1BE-9EE4FC7D616F}" type="datetimeFigureOut">
              <a:rPr lang="ru-RU" smtClean="0"/>
              <a:pPr/>
              <a:t>03.09.2014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93C8-ABAA-41E0-B1BE-9EE4FC7D616F}" type="datetimeFigureOut">
              <a:rPr lang="ru-RU" smtClean="0"/>
              <a:pPr/>
              <a:t>03.09.2014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93C8-ABAA-41E0-B1BE-9EE4FC7D616F}" type="datetimeFigureOut">
              <a:rPr lang="ru-RU" smtClean="0"/>
              <a:pPr/>
              <a:t>03.09.2014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93C8-ABAA-41E0-B1BE-9EE4FC7D616F}" type="datetimeFigureOut">
              <a:rPr lang="ru-RU" smtClean="0"/>
              <a:pPr/>
              <a:t>03.09.2014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93C8-ABAA-41E0-B1BE-9EE4FC7D616F}" type="datetimeFigureOut">
              <a:rPr lang="ru-RU" smtClean="0"/>
              <a:pPr/>
              <a:t>03.09.2014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93C8-ABAA-41E0-B1BE-9EE4FC7D616F}" type="datetimeFigureOut">
              <a:rPr lang="ru-RU" smtClean="0"/>
              <a:pPr/>
              <a:t>03.09.2014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93C8-ABAA-41E0-B1BE-9EE4FC7D616F}" type="datetimeFigureOut">
              <a:rPr lang="ru-RU" smtClean="0"/>
              <a:pPr/>
              <a:t>03.09.2014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93C8-ABAA-41E0-B1BE-9EE4FC7D616F}" type="datetimeFigureOut">
              <a:rPr lang="ru-RU" smtClean="0"/>
              <a:pPr/>
              <a:t>03.09.2014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93C8-ABAA-41E0-B1BE-9EE4FC7D616F}" type="datetimeFigureOut">
              <a:rPr lang="ru-RU" smtClean="0"/>
              <a:pPr/>
              <a:t>03.09.2014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93C8-ABAA-41E0-B1BE-9EE4FC7D616F}" type="datetimeFigureOut">
              <a:rPr lang="ru-RU" smtClean="0"/>
              <a:pPr/>
              <a:t>03.09.2014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93C8-ABAA-41E0-B1BE-9EE4FC7D616F}" type="datetimeFigureOut">
              <a:rPr lang="ru-RU" smtClean="0"/>
              <a:pPr/>
              <a:t>03.09.2014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C93C8-ABAA-41E0-B1BE-9EE4FC7D616F}" type="datetimeFigureOut">
              <a:rPr lang="ru-RU" smtClean="0"/>
              <a:pPr/>
              <a:t>03.09.2014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4ADAA-0987-40CF-9BF0-F83DF4E4135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gif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gif"/><Relationship Id="rId5" Type="http://schemas.openxmlformats.org/officeDocument/2006/relationships/image" Target="../media/image7.jpeg"/><Relationship Id="rId15" Type="http://schemas.openxmlformats.org/officeDocument/2006/relationships/image" Target="../media/image16.gif"/><Relationship Id="rId10" Type="http://schemas.openxmlformats.org/officeDocument/2006/relationships/image" Target="../media/image11.gif"/><Relationship Id="rId4" Type="http://schemas.openxmlformats.org/officeDocument/2006/relationships/image" Target="../media/image6.jpeg"/><Relationship Id="rId9" Type="http://schemas.openxmlformats.org/officeDocument/2006/relationships/image" Target="../media/image4.png"/><Relationship Id="rId1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26" Type="http://schemas.openxmlformats.org/officeDocument/2006/relationships/image" Target="../media/image41.jpeg"/><Relationship Id="rId39" Type="http://schemas.openxmlformats.org/officeDocument/2006/relationships/image" Target="../media/image54.jpeg"/><Relationship Id="rId3" Type="http://schemas.openxmlformats.org/officeDocument/2006/relationships/image" Target="../media/image18.tiff"/><Relationship Id="rId21" Type="http://schemas.openxmlformats.org/officeDocument/2006/relationships/image" Target="../media/image36.jpeg"/><Relationship Id="rId34" Type="http://schemas.openxmlformats.org/officeDocument/2006/relationships/image" Target="../media/image49.png"/><Relationship Id="rId7" Type="http://schemas.openxmlformats.org/officeDocument/2006/relationships/image" Target="../media/image22.tiff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5" Type="http://schemas.openxmlformats.org/officeDocument/2006/relationships/image" Target="../media/image40.png"/><Relationship Id="rId33" Type="http://schemas.openxmlformats.org/officeDocument/2006/relationships/image" Target="../media/image48.jpeg"/><Relationship Id="rId38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jpeg"/><Relationship Id="rId20" Type="http://schemas.openxmlformats.org/officeDocument/2006/relationships/image" Target="../media/image35.jpeg"/><Relationship Id="rId29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24" Type="http://schemas.openxmlformats.org/officeDocument/2006/relationships/image" Target="../media/image39.jpeg"/><Relationship Id="rId32" Type="http://schemas.openxmlformats.org/officeDocument/2006/relationships/image" Target="../media/image47.jpeg"/><Relationship Id="rId37" Type="http://schemas.openxmlformats.org/officeDocument/2006/relationships/image" Target="../media/image52.pn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23" Type="http://schemas.openxmlformats.org/officeDocument/2006/relationships/image" Target="../media/image38.jpeg"/><Relationship Id="rId28" Type="http://schemas.openxmlformats.org/officeDocument/2006/relationships/image" Target="../media/image43.jpeg"/><Relationship Id="rId36" Type="http://schemas.openxmlformats.org/officeDocument/2006/relationships/image" Target="../media/image51.jpeg"/><Relationship Id="rId10" Type="http://schemas.openxmlformats.org/officeDocument/2006/relationships/image" Target="../media/image25.png"/><Relationship Id="rId19" Type="http://schemas.openxmlformats.org/officeDocument/2006/relationships/image" Target="../media/image34.jpeg"/><Relationship Id="rId31" Type="http://schemas.openxmlformats.org/officeDocument/2006/relationships/image" Target="../media/image46.jpeg"/><Relationship Id="rId4" Type="http://schemas.openxmlformats.org/officeDocument/2006/relationships/image" Target="../media/image19.tiff"/><Relationship Id="rId9" Type="http://schemas.openxmlformats.org/officeDocument/2006/relationships/image" Target="../media/image24.png"/><Relationship Id="rId14" Type="http://schemas.openxmlformats.org/officeDocument/2006/relationships/image" Target="../media/image29.jpeg"/><Relationship Id="rId22" Type="http://schemas.openxmlformats.org/officeDocument/2006/relationships/image" Target="../media/image37.jpeg"/><Relationship Id="rId27" Type="http://schemas.openxmlformats.org/officeDocument/2006/relationships/image" Target="../media/image42.jpeg"/><Relationship Id="rId30" Type="http://schemas.openxmlformats.org/officeDocument/2006/relationships/image" Target="../media/image45.jpeg"/><Relationship Id="rId35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5.jpeg"/><Relationship Id="rId7" Type="http://schemas.openxmlformats.org/officeDocument/2006/relationships/diagramLayout" Target="../diagrams/layout1.xml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4.png"/><Relationship Id="rId5" Type="http://schemas.openxmlformats.org/officeDocument/2006/relationships/image" Target="../media/image57.jpeg"/><Relationship Id="rId10" Type="http://schemas.microsoft.com/office/2007/relationships/diagramDrawing" Target="../diagrams/drawing1.xml"/><Relationship Id="rId4" Type="http://schemas.openxmlformats.org/officeDocument/2006/relationships/image" Target="../media/image56.png"/><Relationship Id="rId9" Type="http://schemas.openxmlformats.org/officeDocument/2006/relationships/diagramColors" Target="../diagrams/colors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1"/>
            <a:ext cx="9144000" cy="3624931"/>
          </a:xfrm>
          <a:prstGeom prst="rect">
            <a:avLst/>
          </a:prstGeom>
          <a:pattFill prst="dkUpDiag">
            <a:fgClr>
              <a:srgbClr val="DBE3E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0" y="3930530"/>
            <a:ext cx="8964488" cy="1470025"/>
          </a:xfrm>
          <a:prstGeom prst="rect">
            <a:avLst/>
          </a:prstGeom>
          <a:effectLst>
            <a:softEdge rad="3175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lIns="80147" tIns="40074" rIns="80147" bIns="40074">
            <a:noAutofit/>
          </a:bodyPr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 defTabSz="1043056">
              <a:spcBef>
                <a:spcPct val="0"/>
              </a:spcBef>
              <a:defRPr/>
            </a:pPr>
            <a:r>
              <a:rPr lang="ru-RU" sz="3200" b="1" kern="0" dirty="0" smtClean="0">
                <a:solidFill>
                  <a:srgbClr val="FF0000"/>
                </a:solidFill>
                <a:latin typeface="Trebuchet MS" pitchFamily="34" charset="0"/>
              </a:rPr>
              <a:t>Тенденции и перспективы рынка учебной литературы</a:t>
            </a:r>
            <a:endParaRPr lang="ru-RU" sz="3200" b="1" kern="0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6172046"/>
            <a:ext cx="3402084" cy="685954"/>
          </a:xfrm>
          <a:prstGeom prst="rect">
            <a:avLst/>
          </a:prstGeom>
          <a:solidFill>
            <a:srgbClr val="DB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735835" y="6171008"/>
            <a:ext cx="3402084" cy="686992"/>
          </a:xfrm>
          <a:prstGeom prst="rect">
            <a:avLst/>
          </a:prstGeom>
          <a:solidFill>
            <a:srgbClr val="DB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47" tIns="40074" rIns="80147" bIns="40074"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0987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8647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7171" y="5821366"/>
            <a:ext cx="2304256" cy="103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972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6516180" y="5295701"/>
            <a:ext cx="2133600" cy="365125"/>
          </a:xfrm>
        </p:spPr>
        <p:txBody>
          <a:bodyPr/>
          <a:lstStyle/>
          <a:p>
            <a:pPr>
              <a:defRPr/>
            </a:pPr>
            <a:fld id="{0C145FE5-F39D-4837-99AB-C6133C43C107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Номер слайда 19"/>
          <p:cNvSpPr txBox="1">
            <a:spLocks/>
          </p:cNvSpPr>
          <p:nvPr/>
        </p:nvSpPr>
        <p:spPr bwMode="auto">
          <a:xfrm>
            <a:off x="6516652" y="5296123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D8926-BE1B-4849-90F0-330B2AC3EDF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669360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* На основе данных РКП в тиражах</a:t>
            </a:r>
            <a:endParaRPr lang="ru-RU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11654" y="1268760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Динамика книжного рынка по сегментам, млн. экз.</a:t>
            </a:r>
            <a:endParaRPr lang="ru-RU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599906" y="1268760"/>
            <a:ext cx="3796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Структура рынка по сегментам, %</a:t>
            </a:r>
            <a:endParaRPr lang="ru-RU" sz="1600" b="1" dirty="0"/>
          </a:p>
        </p:txBody>
      </p:sp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815965"/>
              </p:ext>
            </p:extLst>
          </p:nvPr>
        </p:nvGraphicFramePr>
        <p:xfrm>
          <a:off x="0" y="1679322"/>
          <a:ext cx="6084168" cy="4702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5767112"/>
              </p:ext>
            </p:extLst>
          </p:nvPr>
        </p:nvGraphicFramePr>
        <p:xfrm>
          <a:off x="5508104" y="1607314"/>
          <a:ext cx="3635896" cy="4774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Стрелка вправо 17"/>
          <p:cNvSpPr/>
          <p:nvPr/>
        </p:nvSpPr>
        <p:spPr>
          <a:xfrm rot="1532430">
            <a:off x="1216176" y="2152428"/>
            <a:ext cx="2160240" cy="288032"/>
          </a:xfrm>
          <a:prstGeom prst="rightArrow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21322370">
            <a:off x="2332106" y="5104801"/>
            <a:ext cx="1310503" cy="288032"/>
          </a:xfrm>
          <a:prstGeom prst="rightArrow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21322370">
            <a:off x="7605818" y="4849543"/>
            <a:ext cx="1310503" cy="288032"/>
          </a:xfrm>
          <a:prstGeom prst="rightArrow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09462"/>
            <a:ext cx="849565" cy="615282"/>
          </a:xfrm>
          <a:prstGeom prst="rect">
            <a:avLst/>
          </a:prstGeom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3688611" y="490022"/>
            <a:ext cx="5203869" cy="1143000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defTabSz="1043056">
              <a:spcBef>
                <a:spcPct val="0"/>
              </a:spcBef>
              <a:defRPr/>
            </a:pPr>
            <a:r>
              <a:rPr lang="ru-RU" sz="2200" dirty="0">
                <a:solidFill>
                  <a:srgbClr val="002060"/>
                </a:solidFill>
                <a:latin typeface="Trebuchet MS" pitchFamily="34" charset="0"/>
              </a:rPr>
              <a:t>Рынок учебной </a:t>
            </a:r>
            <a:r>
              <a:rPr lang="ru-RU" sz="2200" dirty="0" smtClean="0">
                <a:solidFill>
                  <a:srgbClr val="002060"/>
                </a:solidFill>
                <a:latin typeface="Trebuchet MS" pitchFamily="34" charset="0"/>
              </a:rPr>
              <a:t>литературы</a:t>
            </a:r>
            <a:r>
              <a:rPr lang="en-US" sz="2200" dirty="0" smtClean="0">
                <a:solidFill>
                  <a:srgbClr val="002060"/>
                </a:solidFill>
                <a:latin typeface="Trebuchet MS" pitchFamily="34" charset="0"/>
              </a:rPr>
              <a:t> – </a:t>
            </a:r>
            <a:r>
              <a:rPr lang="ru-RU" sz="2200" dirty="0" smtClean="0">
                <a:solidFill>
                  <a:srgbClr val="002060"/>
                </a:solidFill>
                <a:latin typeface="Trebuchet MS" pitchFamily="34" charset="0"/>
              </a:rPr>
              <a:t>основной источник роста всего книжного рынка</a:t>
            </a:r>
            <a:endParaRPr lang="ru-RU" sz="2200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15" name="Номер слайда 1"/>
          <p:cNvSpPr txBox="1">
            <a:spLocks/>
          </p:cNvSpPr>
          <p:nvPr/>
        </p:nvSpPr>
        <p:spPr>
          <a:xfrm>
            <a:off x="2908796" y="6592267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19B0651-EE4F-4900-A07F-96A6BFA9D0F0}" type="slidenum">
              <a:rPr lang="ru-RU" sz="1500" b="1" smtClean="0">
                <a:solidFill>
                  <a:schemeClr val="tx2"/>
                </a:solidFill>
              </a:rPr>
              <a:pPr algn="r"/>
              <a:t>10</a:t>
            </a:fld>
            <a:endParaRPr lang="ru-RU" sz="15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5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9401751"/>
              </p:ext>
            </p:extLst>
          </p:nvPr>
        </p:nvGraphicFramePr>
        <p:xfrm>
          <a:off x="-24664" y="1196752"/>
          <a:ext cx="6008227" cy="4646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933" y="6481137"/>
            <a:ext cx="4784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* - по данным РКП по УМЛ для ОО (за исключением аудио- и электронной продукции, карт и атласов)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028302"/>
              </p:ext>
            </p:extLst>
          </p:nvPr>
        </p:nvGraphicFramePr>
        <p:xfrm>
          <a:off x="4918419" y="1196752"/>
          <a:ext cx="4225580" cy="4968085"/>
        </p:xfrm>
        <a:graphic>
          <a:graphicData uri="http://schemas.openxmlformats.org/drawingml/2006/table">
            <a:tbl>
              <a:tblPr/>
              <a:tblGrid>
                <a:gridCol w="1590691"/>
                <a:gridCol w="975885"/>
                <a:gridCol w="975885"/>
                <a:gridCol w="683119"/>
              </a:tblGrid>
              <a:tr h="3841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Издательство</a:t>
                      </a:r>
                    </a:p>
                  </a:txBody>
                  <a:tcPr marL="7027" marR="7027" marT="936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Доля на рынке,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г., %</a:t>
                      </a:r>
                    </a:p>
                  </a:txBody>
                  <a:tcPr marL="7027" marR="7027" marT="936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Доля на рынке,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г., %</a:t>
                      </a:r>
                    </a:p>
                  </a:txBody>
                  <a:tcPr marL="7027" marR="7027" marT="936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Динамика, </a:t>
                      </a:r>
                      <a:b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 2012 г., </a:t>
                      </a:r>
                      <a:r>
                        <a:rPr lang="ru-RU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п.п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7027" marR="7027" marT="936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  <a:tr h="19675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Просвещение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31,7%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30,4%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1,3%</a:t>
                      </a:r>
                      <a:endParaRPr lang="ru-RU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/>
                      </a:endParaRP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873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Экзамен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9,2%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8,2%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1,0%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873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Дрофа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8,1%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6,4%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1,7%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873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Баласс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7,9%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11,8%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-3,9%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873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АСТ-Астрель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4,4%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4,7%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-0,4%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873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Вентана-Граф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4,1%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3,3%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0,8%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873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Титул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3,4%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4,6%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-1,3%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873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ВАКО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2,8%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2,4%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0,4%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873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Русское слово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2,8%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0,8%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873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Бином. Лаборатория знаний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2,5%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2,0%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0,5%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873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Лицей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2,3%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1,4%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873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Академкнига/Учебник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2,2%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2,8%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-0,7%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873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Мнемозина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2,1%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2,2%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-0,1%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873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Ювента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2,1%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2,3%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-0,2%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873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Ассоциация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XXI 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век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1,9%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2,8%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-0,9%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873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Легион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1,5%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0,0%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873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ИД Федоров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1,3%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2,2%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-0,8%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873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Национальное образование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1,2%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1,5%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-0,3%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873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РОСТ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0,9%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873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Эксмо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0,0%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873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Другие изд-ва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6,5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7,0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-0,5%</a:t>
                      </a:r>
                    </a:p>
                  </a:txBody>
                  <a:tcPr marL="7027" marR="7027" marT="936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</a:tr>
              <a:tr h="1967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Общий итог</a:t>
                      </a:r>
                    </a:p>
                  </a:txBody>
                  <a:tcPr marL="7027" marR="7027" marT="936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100,0%</a:t>
                      </a:r>
                    </a:p>
                  </a:txBody>
                  <a:tcPr marL="7027" marR="7027" marT="936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100,0%</a:t>
                      </a:r>
                    </a:p>
                  </a:txBody>
                  <a:tcPr marL="7027" marR="7027" marT="936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027" marR="7027" marT="936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09462"/>
            <a:ext cx="849565" cy="615282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688611" y="490022"/>
            <a:ext cx="5203869" cy="1143000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defTabSz="1043056">
              <a:spcBef>
                <a:spcPct val="0"/>
              </a:spcBef>
              <a:defRPr/>
            </a:pPr>
            <a:r>
              <a:rPr lang="ru-RU" sz="2000" dirty="0">
                <a:solidFill>
                  <a:srgbClr val="002060"/>
                </a:solidFill>
                <a:latin typeface="Trebuchet MS" pitchFamily="34" charset="0"/>
              </a:rPr>
              <a:t>ТОП-20 издательств по объему выпущенной УМЛ </a:t>
            </a:r>
            <a:r>
              <a:rPr lang="ru-RU" sz="2000" dirty="0" smtClean="0">
                <a:solidFill>
                  <a:srgbClr val="002060"/>
                </a:solidFill>
                <a:latin typeface="Trebuchet MS" pitchFamily="34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Trebuchet MS" pitchFamily="34" charset="0"/>
              </a:rPr>
              <a:t>2013 г.*</a:t>
            </a: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2908796" y="6592267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500" b="1" smtClean="0">
                <a:solidFill>
                  <a:schemeClr val="tx2"/>
                </a:solidFill>
              </a:rPr>
              <a:pPr/>
              <a:t>11</a:t>
            </a:fld>
            <a:endParaRPr lang="ru-RU" sz="15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7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1"/>
          <p:cNvSpPr txBox="1">
            <a:spLocks/>
          </p:cNvSpPr>
          <p:nvPr/>
        </p:nvSpPr>
        <p:spPr>
          <a:xfrm>
            <a:off x="3275856" y="490022"/>
            <a:ext cx="5806007" cy="1143000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400" dirty="0" smtClean="0">
                <a:solidFill>
                  <a:srgbClr val="002060"/>
                </a:solidFill>
                <a:latin typeface="Trebuchet MS" pitchFamily="34" charset="0"/>
              </a:rPr>
              <a:t>От учебно-методического комплекса  </a:t>
            </a:r>
          </a:p>
          <a:p>
            <a:pPr lvl="0" algn="l">
              <a:defRPr/>
            </a:pPr>
            <a:r>
              <a:rPr lang="ru-RU" sz="2400" dirty="0" smtClean="0">
                <a:solidFill>
                  <a:srgbClr val="002060"/>
                </a:solidFill>
                <a:latin typeface="Trebuchet MS" pitchFamily="34" charset="0"/>
              </a:rPr>
              <a:t>к комплексному продукту</a:t>
            </a:r>
          </a:p>
        </p:txBody>
      </p:sp>
      <p:sp>
        <p:nvSpPr>
          <p:cNvPr id="70" name="Стрелка вправо 69"/>
          <p:cNvSpPr/>
          <p:nvPr/>
        </p:nvSpPr>
        <p:spPr>
          <a:xfrm>
            <a:off x="3203848" y="2996952"/>
            <a:ext cx="1368152" cy="720080"/>
          </a:xfrm>
          <a:prstGeom prst="rightArrow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1" name="Группа 70"/>
          <p:cNvGrpSpPr/>
          <p:nvPr/>
        </p:nvGrpSpPr>
        <p:grpSpPr>
          <a:xfrm>
            <a:off x="0" y="1533559"/>
            <a:ext cx="4492166" cy="4749139"/>
            <a:chOff x="0" y="1619508"/>
            <a:chExt cx="4492166" cy="4749139"/>
          </a:xfrm>
        </p:grpSpPr>
        <p:grpSp>
          <p:nvGrpSpPr>
            <p:cNvPr id="67" name="Группа 66"/>
            <p:cNvGrpSpPr/>
            <p:nvPr/>
          </p:nvGrpSpPr>
          <p:grpSpPr>
            <a:xfrm>
              <a:off x="755576" y="2276872"/>
              <a:ext cx="2304256" cy="1872208"/>
              <a:chOff x="592597" y="2564904"/>
              <a:chExt cx="3259323" cy="2592288"/>
            </a:xfrm>
          </p:grpSpPr>
          <p:pic>
            <p:nvPicPr>
              <p:cNvPr id="32" name="Рисунок 3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2597" y="3530772"/>
                <a:ext cx="1243099" cy="1626420"/>
              </a:xfrm>
              <a:prstGeom prst="rect">
                <a:avLst/>
              </a:prstGeom>
              <a:scene3d>
                <a:camera prst="orthographicFront">
                  <a:rot lat="0" lon="0" rev="3000000"/>
                </a:camera>
                <a:lightRig rig="threePt" dir="t"/>
              </a:scene3d>
              <a:sp3d>
                <a:bevelT/>
              </a:sp3d>
            </p:spPr>
          </p:pic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2820" y="3029644"/>
                <a:ext cx="1197895" cy="1560522"/>
              </a:xfrm>
              <a:prstGeom prst="rect">
                <a:avLst/>
              </a:prstGeom>
              <a:scene3d>
                <a:camera prst="orthographicFront">
                  <a:rot lat="0" lon="0" rev="2100000"/>
                </a:camera>
                <a:lightRig rig="threePt" dir="t"/>
              </a:scene3d>
              <a:sp3d>
                <a:bevelT/>
              </a:sp3d>
            </p:spPr>
          </p:pic>
          <p:pic>
            <p:nvPicPr>
              <p:cNvPr id="6" name="Picture 5" descr="W:\Обложки\Школа России\Окружающий мир\Okr_Mir_ShR_Pleshakov_1_1+CD.jp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57575">
                <a:off x="1639662" y="2564904"/>
                <a:ext cx="1367062" cy="1781056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grpSp>
            <p:nvGrpSpPr>
              <p:cNvPr id="19" name="Группа 6"/>
              <p:cNvGrpSpPr/>
              <p:nvPr/>
            </p:nvGrpSpPr>
            <p:grpSpPr>
              <a:xfrm>
                <a:off x="1683985" y="2571393"/>
                <a:ext cx="2167935" cy="2311647"/>
                <a:chOff x="4877675" y="1125646"/>
                <a:chExt cx="3116591" cy="3298657"/>
              </a:xfrm>
            </p:grpSpPr>
            <p:pic>
              <p:nvPicPr>
                <p:cNvPr id="9" name="Рисунок 24" descr="om_label.gif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1115573">
                  <a:off x="4877675" y="3084972"/>
                  <a:ext cx="1335080" cy="1339331"/>
                </a:xfrm>
                <a:prstGeom prst="rect">
                  <a:avLst/>
                </a:prstGeom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pic>
            <p:pic>
              <p:nvPicPr>
                <p:cNvPr id="12" name="Рисунок 11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32240" y="1125646"/>
                  <a:ext cx="1262026" cy="1957629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pic>
          </p:grpSp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3404" y="3481985"/>
                <a:ext cx="736094" cy="1140873"/>
              </a:xfrm>
              <a:prstGeom prst="rect">
                <a:avLst/>
              </a:prstGeom>
              <a:scene3d>
                <a:camera prst="orthographicFront">
                  <a:rot lat="0" lon="0" rev="19799999"/>
                </a:camera>
                <a:lightRig rig="threePt" dir="t"/>
              </a:scene3d>
              <a:sp3d>
                <a:bevelT/>
              </a:sp3d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107504" y="1619508"/>
              <a:ext cx="3744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FF0000"/>
                  </a:solidFill>
                  <a:latin typeface="Trebuchet MS" pitchFamily="34" charset="0"/>
                </a:rPr>
                <a:t>Учебно-методический комплекс «Просвещение»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0" y="4121878"/>
              <a:ext cx="449216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ru-RU" sz="1400" b="1" dirty="0" smtClean="0">
                  <a:solidFill>
                    <a:srgbClr val="002060"/>
                  </a:solidFill>
                  <a:latin typeface="Trebuchet MS" pitchFamily="34" charset="0"/>
                </a:rPr>
                <a:t>УЧЕБНИК С ЭП</a:t>
              </a:r>
            </a:p>
            <a:p>
              <a:pPr algn="ctr"/>
              <a:r>
                <a:rPr lang="ru-RU" altLang="ru-RU" sz="1400" b="1" dirty="0" smtClean="0">
                  <a:solidFill>
                    <a:srgbClr val="002060"/>
                  </a:solidFill>
                  <a:latin typeface="Trebuchet MS" pitchFamily="34" charset="0"/>
                </a:rPr>
                <a:t>+</a:t>
              </a:r>
            </a:p>
            <a:p>
              <a:pPr algn="ctr"/>
              <a:r>
                <a:rPr lang="ru-RU" altLang="ru-RU" sz="1400" b="1" dirty="0" smtClean="0">
                  <a:solidFill>
                    <a:srgbClr val="002060"/>
                  </a:solidFill>
                  <a:latin typeface="Trebuchet MS" pitchFamily="34" charset="0"/>
                </a:rPr>
                <a:t>УЧЕБНЫЕ ПОСОБИЯ ДЛЯ УЧАЩИХСЯ</a:t>
              </a:r>
              <a:r>
                <a:rPr lang="en-US" altLang="ru-RU" sz="1400" b="1" dirty="0" smtClean="0">
                  <a:solidFill>
                    <a:srgbClr val="002060"/>
                  </a:solidFill>
                  <a:latin typeface="Trebuchet MS" pitchFamily="34" charset="0"/>
                </a:rPr>
                <a:t>, </a:t>
              </a:r>
              <a:r>
                <a:rPr lang="ru-RU" altLang="ru-RU" sz="1400" dirty="0" smtClean="0">
                  <a:solidFill>
                    <a:srgbClr val="002060"/>
                  </a:solidFill>
                  <a:latin typeface="Trebuchet MS" pitchFamily="34" charset="0"/>
                </a:rPr>
                <a:t>функционально разработанные под решение определенной педагогической задачи</a:t>
              </a:r>
              <a:endParaRPr lang="ru-RU" altLang="ru-RU" sz="1400" dirty="0">
                <a:solidFill>
                  <a:srgbClr val="002060"/>
                </a:solidFill>
                <a:latin typeface="Trebuchet MS" pitchFamily="34" charset="0"/>
              </a:endParaRPr>
            </a:p>
            <a:p>
              <a:pPr algn="ctr"/>
              <a:r>
                <a:rPr lang="ru-RU" altLang="ru-RU" sz="1400" b="1" dirty="0" smtClean="0">
                  <a:solidFill>
                    <a:srgbClr val="002060"/>
                  </a:solidFill>
                  <a:latin typeface="Trebuchet MS" pitchFamily="34" charset="0"/>
                </a:rPr>
                <a:t>+</a:t>
              </a:r>
            </a:p>
            <a:p>
              <a:pPr algn="ctr"/>
              <a:r>
                <a:rPr lang="ru-RU" altLang="ru-RU" sz="1400" b="1" dirty="0" smtClean="0">
                  <a:solidFill>
                    <a:srgbClr val="002060"/>
                  </a:solidFill>
                  <a:latin typeface="Trebuchet MS" pitchFamily="34" charset="0"/>
                </a:rPr>
                <a:t>МЕТОДИЧЕСКИЕ ПОСОБИЯ ДЛЯ УЧИТЕЛЯ</a:t>
              </a:r>
              <a:r>
                <a:rPr lang="en-US" altLang="ru-RU" sz="1400" b="1" dirty="0" smtClean="0">
                  <a:solidFill>
                    <a:srgbClr val="002060"/>
                  </a:solidFill>
                  <a:latin typeface="Trebuchet MS" pitchFamily="34" charset="0"/>
                </a:rPr>
                <a:t>,</a:t>
              </a:r>
            </a:p>
            <a:p>
              <a:pPr algn="ctr"/>
              <a:r>
                <a:rPr lang="ru-RU" altLang="ru-RU" sz="1400" dirty="0" smtClean="0">
                  <a:solidFill>
                    <a:srgbClr val="002060"/>
                  </a:solidFill>
                  <a:latin typeface="Trebuchet MS" pitchFamily="34" charset="0"/>
                </a:rPr>
                <a:t>несущие новый функционал </a:t>
              </a:r>
            </a:p>
            <a:p>
              <a:pPr algn="ctr"/>
              <a:r>
                <a:rPr lang="ru-RU" altLang="ru-RU" sz="1400" b="1" dirty="0" smtClean="0">
                  <a:solidFill>
                    <a:srgbClr val="002060"/>
                  </a:solidFill>
                  <a:latin typeface="Trebuchet MS" pitchFamily="34" charset="0"/>
                </a:rPr>
                <a:t>+</a:t>
              </a:r>
            </a:p>
            <a:p>
              <a:pPr algn="ctr"/>
              <a:r>
                <a:rPr lang="ru-RU" altLang="ru-RU" sz="1400" b="1" dirty="0" smtClean="0">
                  <a:solidFill>
                    <a:srgbClr val="002060"/>
                  </a:solidFill>
                  <a:latin typeface="Trebuchet MS" pitchFamily="34" charset="0"/>
                </a:rPr>
                <a:t>ОНЛАЙН СЕРВИСЫ</a:t>
              </a:r>
            </a:p>
          </p:txBody>
        </p:sp>
      </p:grpSp>
      <p:pic>
        <p:nvPicPr>
          <p:cNvPr id="76" name="Рисунок 7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09462"/>
            <a:ext cx="849565" cy="615282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4139952" y="1556792"/>
            <a:ext cx="5040560" cy="4248472"/>
            <a:chOff x="4139952" y="1556792"/>
            <a:chExt cx="5040560" cy="4248472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4139952" y="1556792"/>
              <a:ext cx="5040560" cy="4248472"/>
              <a:chOff x="4139952" y="1628800"/>
              <a:chExt cx="5040560" cy="4248472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4139952" y="1628800"/>
                <a:ext cx="50405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rgbClr val="FF0000"/>
                    </a:solidFill>
                    <a:latin typeface="Trebuchet MS" pitchFamily="34" charset="0"/>
                  </a:rPr>
                  <a:t>Образовательный комплекс «Просвещение»</a:t>
                </a:r>
              </a:p>
            </p:txBody>
          </p:sp>
          <p:grpSp>
            <p:nvGrpSpPr>
              <p:cNvPr id="53" name="Группа 68"/>
              <p:cNvGrpSpPr/>
              <p:nvPr/>
            </p:nvGrpSpPr>
            <p:grpSpPr>
              <a:xfrm>
                <a:off x="4530676" y="2204864"/>
                <a:ext cx="4217788" cy="3672408"/>
                <a:chOff x="3954612" y="1739593"/>
                <a:chExt cx="5081884" cy="4425711"/>
              </a:xfrm>
            </p:grpSpPr>
            <p:grpSp>
              <p:nvGrpSpPr>
                <p:cNvPr id="55" name="Группа 67"/>
                <p:cNvGrpSpPr/>
                <p:nvPr/>
              </p:nvGrpSpPr>
              <p:grpSpPr>
                <a:xfrm>
                  <a:off x="3954612" y="1739880"/>
                  <a:ext cx="5081884" cy="4425424"/>
                  <a:chOff x="3954612" y="1739880"/>
                  <a:chExt cx="5081884" cy="4425424"/>
                </a:xfrm>
              </p:grpSpPr>
              <p:grpSp>
                <p:nvGrpSpPr>
                  <p:cNvPr id="61" name="Группа 28"/>
                  <p:cNvGrpSpPr/>
                  <p:nvPr/>
                </p:nvGrpSpPr>
                <p:grpSpPr>
                  <a:xfrm>
                    <a:off x="3954612" y="3206302"/>
                    <a:ext cx="1961050" cy="2955665"/>
                    <a:chOff x="3508313" y="3552763"/>
                    <a:chExt cx="2025157" cy="3052286"/>
                  </a:xfrm>
                </p:grpSpPr>
                <p:pic>
                  <p:nvPicPr>
                    <p:cNvPr id="91" name="Рисунок 90"/>
                    <p:cNvPicPr>
                      <a:picLocks noChangeAspect="1"/>
                    </p:cNvPicPr>
                    <p:nvPr/>
                  </p:nvPicPr>
                  <p:blipFill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521314" y="3552763"/>
                      <a:ext cx="2012156" cy="305228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92" name="Text Box 110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08313" y="6232981"/>
                      <a:ext cx="250658" cy="34241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108000" bIns="36000" anchor="b">
                      <a:spAutoFit/>
                    </a:bodyPr>
                    <a:lstStyle/>
                    <a:p>
                      <a:pPr defTabSz="914400">
                        <a:lnSpc>
                          <a:spcPct val="75000"/>
                        </a:lnSpc>
                      </a:pPr>
                      <a:endParaRPr lang="de-DE" sz="16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63" name="Группа 27"/>
                  <p:cNvGrpSpPr/>
                  <p:nvPr/>
                </p:nvGrpSpPr>
                <p:grpSpPr>
                  <a:xfrm>
                    <a:off x="5897919" y="4699123"/>
                    <a:ext cx="3068056" cy="1462844"/>
                    <a:chOff x="5512003" y="5103939"/>
                    <a:chExt cx="3168352" cy="1510665"/>
                  </a:xfrm>
                </p:grpSpPr>
                <p:pic>
                  <p:nvPicPr>
                    <p:cNvPr id="89" name="Рисунок 88"/>
                    <p:cNvPicPr>
                      <a:picLocks noChangeAspect="1"/>
                    </p:cNvPicPr>
                    <p:nvPr/>
                  </p:nvPicPr>
                  <p:blipFill>
                    <a:blip r:embed="rId1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25356" y="5103939"/>
                      <a:ext cx="2142173" cy="151066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90" name="Text Box 110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12003" y="6053378"/>
                      <a:ext cx="3168352" cy="50316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 lIns="108000" bIns="36000" anchor="b">
                      <a:spAutoFit/>
                    </a:bodyPr>
                    <a:lstStyle/>
                    <a:p>
                      <a:pPr defTabSz="914400">
                        <a:lnSpc>
                          <a:spcPct val="75000"/>
                        </a:lnSpc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Контрольно-диагностические материалы</a:t>
                      </a:r>
                      <a:endParaRPr lang="de-DE" sz="16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74" name="Группа 18"/>
                  <p:cNvGrpSpPr/>
                  <p:nvPr/>
                </p:nvGrpSpPr>
                <p:grpSpPr>
                  <a:xfrm>
                    <a:off x="3964731" y="1743957"/>
                    <a:ext cx="1948460" cy="1480830"/>
                    <a:chOff x="3527059" y="2042002"/>
                    <a:chExt cx="2012156" cy="1529239"/>
                  </a:xfrm>
                </p:grpSpPr>
                <p:pic>
                  <p:nvPicPr>
                    <p:cNvPr id="87" name="Рисунок 86"/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527059" y="2042002"/>
                      <a:ext cx="2012156" cy="152923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8" name="Text Box 110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604306" y="2188895"/>
                      <a:ext cx="1560693" cy="49446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lIns="108000" bIns="36000" anchor="b">
                      <a:spAutoFit/>
                    </a:bodyPr>
                    <a:lstStyle/>
                    <a:p>
                      <a:pPr defTabSz="914400">
                        <a:lnSpc>
                          <a:spcPct val="75000"/>
                        </a:lnSpc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Электронный</a:t>
                      </a:r>
                    </a:p>
                    <a:p>
                      <a:pPr defTabSz="914400">
                        <a:lnSpc>
                          <a:spcPct val="75000"/>
                        </a:lnSpc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Учебник</a:t>
                      </a:r>
                      <a:endParaRPr lang="de-DE" sz="16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78" name="Группа 19"/>
                  <p:cNvGrpSpPr/>
                  <p:nvPr/>
                </p:nvGrpSpPr>
                <p:grpSpPr>
                  <a:xfrm>
                    <a:off x="5061975" y="1739880"/>
                    <a:ext cx="1882671" cy="2224243"/>
                    <a:chOff x="4655797" y="2039502"/>
                    <a:chExt cx="1944216" cy="2296954"/>
                  </a:xfrm>
                </p:grpSpPr>
                <p:pic>
                  <p:nvPicPr>
                    <p:cNvPr id="85" name="Рисунок 84"/>
                    <p:cNvPicPr>
                      <a:picLocks noChangeAspect="1"/>
                    </p:cNvPicPr>
                    <p:nvPr/>
                  </p:nvPicPr>
                  <p:blipFill>
                    <a:blip r:embed="rId1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655797" y="2039502"/>
                      <a:ext cx="1944053" cy="229695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6" name="Text Box 110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655797" y="2865118"/>
                      <a:ext cx="1944216" cy="69655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 lIns="108000" bIns="36000" anchor="b">
                      <a:spAutoFit/>
                    </a:bodyPr>
                    <a:lstStyle/>
                    <a:p>
                      <a:pPr defTabSz="914400">
                        <a:lnSpc>
                          <a:spcPct val="75000"/>
                        </a:lnSpc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Игровое и учебное</a:t>
                      </a:r>
                    </a:p>
                    <a:p>
                      <a:pPr defTabSz="914400">
                        <a:lnSpc>
                          <a:spcPct val="75000"/>
                        </a:lnSpc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оборудование</a:t>
                      </a:r>
                      <a:endParaRPr lang="de-DE" sz="16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79" name="Группа 29"/>
                  <p:cNvGrpSpPr/>
                  <p:nvPr/>
                </p:nvGrpSpPr>
                <p:grpSpPr>
                  <a:xfrm>
                    <a:off x="4989967" y="3209639"/>
                    <a:ext cx="2022128" cy="2206257"/>
                    <a:chOff x="4794915" y="3572897"/>
                    <a:chExt cx="2088232" cy="2278380"/>
                  </a:xfrm>
                </p:grpSpPr>
                <p:pic>
                  <p:nvPicPr>
                    <p:cNvPr id="83" name="Рисунок 82"/>
                    <p:cNvPicPr>
                      <a:picLocks noChangeAspect="1"/>
                    </p:cNvPicPr>
                    <p:nvPr/>
                  </p:nvPicPr>
                  <p:blipFill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69279" y="3572897"/>
                      <a:ext cx="1944052" cy="227838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4" name="Text Box 110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794915" y="4484970"/>
                      <a:ext cx="2088232" cy="49446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 lIns="108000" bIns="36000" anchor="b">
                      <a:spAutoFit/>
                    </a:bodyPr>
                    <a:lstStyle/>
                    <a:p>
                      <a:pPr defTabSz="914400">
                        <a:lnSpc>
                          <a:spcPct val="75000"/>
                        </a:lnSpc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Дистанционное</a:t>
                      </a:r>
                    </a:p>
                    <a:p>
                      <a:pPr defTabSz="914400">
                        <a:lnSpc>
                          <a:spcPct val="75000"/>
                        </a:lnSpc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 обучение</a:t>
                      </a:r>
                      <a:endParaRPr lang="de-DE" sz="16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80" name="Группа 26"/>
                  <p:cNvGrpSpPr/>
                  <p:nvPr/>
                </p:nvGrpSpPr>
                <p:grpSpPr>
                  <a:xfrm>
                    <a:off x="6942886" y="3209639"/>
                    <a:ext cx="2093610" cy="2955665"/>
                    <a:chOff x="6591474" y="3562318"/>
                    <a:chExt cx="2162050" cy="3052286"/>
                  </a:xfrm>
                </p:grpSpPr>
                <p:pic>
                  <p:nvPicPr>
                    <p:cNvPr id="81" name="Рисунок 80"/>
                    <p:cNvPicPr>
                      <a:picLocks noChangeAspect="1"/>
                    </p:cNvPicPr>
                    <p:nvPr/>
                  </p:nvPicPr>
                  <p:blipFill>
                    <a:blip r:embed="rId1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91474" y="3562318"/>
                      <a:ext cx="2148364" cy="305228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2" name="Text Box 110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665292" y="5217713"/>
                      <a:ext cx="2088232" cy="50316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 lIns="108000" bIns="36000" anchor="b">
                      <a:spAutoFit/>
                    </a:bodyPr>
                    <a:lstStyle/>
                    <a:p>
                      <a:pPr defTabSz="914400">
                        <a:lnSpc>
                          <a:spcPct val="75000"/>
                        </a:lnSpc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Мебель для ДОУ и школ</a:t>
                      </a:r>
                      <a:endParaRPr lang="de-DE" sz="1600" b="1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p:txBody>
                </p:sp>
              </p:grpSp>
            </p:grpSp>
            <p:grpSp>
              <p:nvGrpSpPr>
                <p:cNvPr id="56" name="Группа 20"/>
                <p:cNvGrpSpPr/>
                <p:nvPr/>
              </p:nvGrpSpPr>
              <p:grpSpPr>
                <a:xfrm>
                  <a:off x="6934182" y="1739593"/>
                  <a:ext cx="2083570" cy="2973651"/>
                  <a:chOff x="6584906" y="2031969"/>
                  <a:chExt cx="2151682" cy="3070860"/>
                </a:xfrm>
              </p:grpSpPr>
              <p:pic>
                <p:nvPicPr>
                  <p:cNvPr id="58" name="Рисунок 57"/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88224" y="2031969"/>
                    <a:ext cx="2148364" cy="3070860"/>
                  </a:xfrm>
                  <a:prstGeom prst="rect">
                    <a:avLst/>
                  </a:prstGeom>
                </p:spPr>
              </p:pic>
              <p:sp>
                <p:nvSpPr>
                  <p:cNvPr id="60" name="Text Box 110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84906" y="2179578"/>
                    <a:ext cx="2088234" cy="10318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 lIns="108000" bIns="36000" anchor="b">
                    <a:spAutoFit/>
                  </a:bodyPr>
                  <a:lstStyle/>
                  <a:p>
                    <a:pPr>
                      <a:lnSpc>
                        <a:spcPct val="75000"/>
                      </a:lnSpc>
                    </a:pPr>
                    <a:r>
                      <a:rPr lang="ru-RU" sz="1600" b="1" dirty="0">
                        <a:solidFill>
                          <a:schemeClr val="bg1"/>
                        </a:solidFill>
                        <a:latin typeface="Calibri" pitchFamily="34" charset="0"/>
                      </a:rPr>
                      <a:t>Учебно-</a:t>
                    </a:r>
                  </a:p>
                  <a:p>
                    <a:pPr>
                      <a:lnSpc>
                        <a:spcPct val="75000"/>
                      </a:lnSpc>
                    </a:pPr>
                    <a:r>
                      <a:rPr lang="ru-RU" sz="1600" b="1" dirty="0">
                        <a:solidFill>
                          <a:schemeClr val="bg1"/>
                        </a:solidFill>
                        <a:latin typeface="Calibri" pitchFamily="34" charset="0"/>
                      </a:rPr>
                      <a:t>методическая и</a:t>
                    </a:r>
                  </a:p>
                  <a:p>
                    <a:pPr>
                      <a:lnSpc>
                        <a:spcPct val="75000"/>
                      </a:lnSpc>
                    </a:pPr>
                    <a:r>
                      <a:rPr lang="ru-RU" sz="1600" b="1" dirty="0">
                        <a:solidFill>
                          <a:schemeClr val="bg1"/>
                        </a:solidFill>
                        <a:latin typeface="Calibri" pitchFamily="34" charset="0"/>
                      </a:rPr>
                      <a:t>художественная</a:t>
                    </a:r>
                  </a:p>
                  <a:p>
                    <a:pPr>
                      <a:lnSpc>
                        <a:spcPct val="75000"/>
                      </a:lnSpc>
                    </a:pPr>
                    <a:r>
                      <a:rPr lang="ru-RU" sz="1600" b="1" dirty="0">
                        <a:solidFill>
                          <a:schemeClr val="bg1"/>
                        </a:solidFill>
                        <a:latin typeface="Calibri" pitchFamily="34" charset="0"/>
                      </a:rPr>
                      <a:t>литература</a:t>
                    </a:r>
                  </a:p>
                </p:txBody>
              </p:sp>
            </p:grpSp>
          </p:grpSp>
        </p:grpSp>
        <p:sp>
          <p:nvSpPr>
            <p:cNvPr id="3" name="Прямоугольник 2"/>
            <p:cNvSpPr/>
            <p:nvPr/>
          </p:nvSpPr>
          <p:spPr>
            <a:xfrm>
              <a:off x="4584767" y="5195569"/>
              <a:ext cx="1558788" cy="4696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ru-RU" sz="1600" b="1" dirty="0">
                  <a:solidFill>
                    <a:schemeClr val="bg1"/>
                  </a:solidFill>
                  <a:latin typeface="Calibri" pitchFamily="34" charset="0"/>
                </a:rPr>
                <a:t>Повышение квалификации</a:t>
              </a:r>
            </a:p>
          </p:txBody>
        </p:sp>
      </p:grpSp>
      <p:sp>
        <p:nvSpPr>
          <p:cNvPr id="44" name="Номер слайда 1"/>
          <p:cNvSpPr txBox="1">
            <a:spLocks/>
          </p:cNvSpPr>
          <p:nvPr/>
        </p:nvSpPr>
        <p:spPr>
          <a:xfrm>
            <a:off x="2908796" y="65922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500" b="1" smtClean="0">
                <a:solidFill>
                  <a:schemeClr val="tx2"/>
                </a:solidFill>
              </a:rPr>
              <a:pPr/>
              <a:t>12</a:t>
            </a:fld>
            <a:endParaRPr lang="ru-RU" sz="15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7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16072" y="188640"/>
            <a:ext cx="8208912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Цель</a:t>
            </a:r>
            <a:r>
              <a:rPr lang="ru-RU" dirty="0" smtClean="0"/>
              <a:t> - общекультурное</a:t>
            </a:r>
            <a:r>
              <a:rPr lang="ru-RU" dirty="0"/>
              <a:t>, личностное и познавательное развитие </a:t>
            </a:r>
            <a:r>
              <a:rPr lang="ru-RU" dirty="0" smtClean="0"/>
              <a:t>обучающихся</a:t>
            </a:r>
            <a:r>
              <a:rPr lang="ru-RU" dirty="0"/>
              <a:t>, </a:t>
            </a:r>
            <a:r>
              <a:rPr lang="ru-RU" dirty="0" smtClean="0"/>
              <a:t>обеспечивающее </a:t>
            </a:r>
            <a:r>
              <a:rPr lang="ru-RU" dirty="0"/>
              <a:t>такую ключевую компетенцию образования как «научить учиться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0068" y="1844824"/>
            <a:ext cx="8244916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Дошкольное образование</a:t>
            </a:r>
          </a:p>
          <a:p>
            <a:endParaRPr lang="ru-RU" sz="800" b="1" dirty="0" smtClean="0"/>
          </a:p>
          <a:p>
            <a:endParaRPr lang="ru-RU" sz="800" b="1" dirty="0" smtClean="0"/>
          </a:p>
          <a:p>
            <a:endParaRPr lang="ru-RU" b="1" dirty="0"/>
          </a:p>
          <a:p>
            <a:r>
              <a:rPr lang="ru-RU" b="1" dirty="0" smtClean="0"/>
              <a:t>Начальное общее образование</a:t>
            </a:r>
          </a:p>
          <a:p>
            <a:endParaRPr lang="ru-RU" sz="800" b="1" dirty="0" smtClean="0"/>
          </a:p>
          <a:p>
            <a:endParaRPr lang="ru-RU" sz="800" b="1" dirty="0"/>
          </a:p>
          <a:p>
            <a:endParaRPr lang="ru-RU" b="1" dirty="0" smtClean="0"/>
          </a:p>
          <a:p>
            <a:r>
              <a:rPr lang="ru-RU" b="1" dirty="0" smtClean="0"/>
              <a:t>Основное общее образование</a:t>
            </a:r>
          </a:p>
          <a:p>
            <a:endParaRPr lang="ru-RU" b="1" dirty="0" smtClean="0"/>
          </a:p>
          <a:p>
            <a:endParaRPr lang="ru-RU" sz="800" b="1" dirty="0" smtClean="0"/>
          </a:p>
          <a:p>
            <a:endParaRPr lang="ru-RU" sz="800" b="1" dirty="0"/>
          </a:p>
          <a:p>
            <a:r>
              <a:rPr lang="ru-RU" b="1" dirty="0" smtClean="0"/>
              <a:t>Среднее общее образование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568" y="5589239"/>
            <a:ext cx="8244916" cy="6957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</a:t>
            </a:r>
            <a:r>
              <a:rPr lang="ru-RU" b="1" dirty="0" smtClean="0"/>
              <a:t>езультат</a:t>
            </a:r>
            <a:r>
              <a:rPr lang="ru-RU" sz="1400" dirty="0" smtClean="0"/>
              <a:t> </a:t>
            </a:r>
            <a:r>
              <a:rPr lang="ru-RU" dirty="0"/>
              <a:t>–  </a:t>
            </a:r>
            <a:r>
              <a:rPr lang="ru-RU" dirty="0" smtClean="0"/>
              <a:t>становление </a:t>
            </a:r>
            <a:r>
              <a:rPr lang="ru-RU" dirty="0"/>
              <a:t>и развитие учебной самостоятельности обучающихся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3740408" y="1340768"/>
            <a:ext cx="136815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3740408" y="5085184"/>
            <a:ext cx="136815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3" descr="C:\Documents and Settings\OBryndina\Desktop\Обложки, развороты\Радуга\Радуга новая\Программа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7645" y="1988840"/>
            <a:ext cx="546043" cy="787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3" descr="E:\Радуга новая\Планирование работы 2-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3764" y="1991102"/>
            <a:ext cx="537331" cy="787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" descr="C:\Users\TLobanova\Documents\ПРОСВЕЩЕНИЕ\Картинки в пособиях\Радуга\Обложки\Планирование\План_6-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8527" y="1991102"/>
            <a:ext cx="477914" cy="78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4" descr="D:\ПРОСВЕЩЕНИЕ\Картинки в пособиях\Радуга\ОБЛОЖКИ\Методички\Познани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0881" y="1978396"/>
            <a:ext cx="458678" cy="795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4" descr="E:\Радуга новая\Познаю мир 3-4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3990" y="1988840"/>
            <a:ext cx="528054" cy="796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4" descr="C:\Documents and Settings\OBryndina\Desktop\Обложки, развороты\Радуга\Радуга новая\Моя математика 4-5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30840" y="1991102"/>
            <a:ext cx="589632" cy="785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3" descr="E:\Sdelau_sam_5-6.tif"/>
          <p:cNvPicPr>
            <a:picLocks noChangeAspect="1" noChangeArrowheads="1"/>
          </p:cNvPicPr>
          <p:nvPr/>
        </p:nvPicPr>
        <p:blipFill>
          <a:blip r:embed="rId9" cstate="print"/>
          <a:srcRect t="115" b="115"/>
          <a:stretch>
            <a:fillRect/>
          </a:stretch>
        </p:blipFill>
        <p:spPr>
          <a:xfrm>
            <a:off x="6903782" y="1991103"/>
            <a:ext cx="566515" cy="785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10" descr="C:\Documents and Settings\OBryndina\My Documents\0 Ольга\Обложки, развороты\Радуга\Радуга новая\Говорим правильно 6-7.tif"/>
          <p:cNvPicPr>
            <a:picLocks noChangeAspect="1" noChangeArrowheads="1"/>
          </p:cNvPicPr>
          <p:nvPr/>
        </p:nvPicPr>
        <p:blipFill>
          <a:blip r:embed="rId10" cstate="print"/>
          <a:srcRect t="114" b="114"/>
          <a:stretch>
            <a:fillRect/>
          </a:stretch>
        </p:blipFill>
        <p:spPr>
          <a:xfrm>
            <a:off x="7640140" y="1991102"/>
            <a:ext cx="597380" cy="794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Picture 4" descr="E:\Начальная_школа\05-0045-04.jpg"/>
          <p:cNvPicPr>
            <a:picLocks noChangeAspect="1" noChangeArrowheads="1"/>
          </p:cNvPicPr>
          <p:nvPr/>
        </p:nvPicPr>
        <p:blipFill>
          <a:blip r:embed="rId11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3990823" y="2916833"/>
            <a:ext cx="565881" cy="75650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Picture 10" descr="E:\Начальная_школа\06-0025-0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00360" y="2916833"/>
            <a:ext cx="547704" cy="73220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Picture 5" descr="E:\Начальная_школа\07-0025-0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91235" y="2915280"/>
            <a:ext cx="562442" cy="73376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9" descr="E:\Начальная_школа\Semenov_4kl_Rab_tetr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92111" y="2916833"/>
            <a:ext cx="540575" cy="73220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4" descr="E:\Начальная_школа\08-0020-02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84660" y="2917257"/>
            <a:ext cx="579553" cy="75608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5" descr="C:\Users\OKotlyar\Desktop\Технология JPG\techno4new.jpg"/>
          <p:cNvPicPr>
            <a:picLocks noChangeAspect="1" noChangeArrowheads="1"/>
          </p:cNvPicPr>
          <p:nvPr/>
        </p:nvPicPr>
        <p:blipFill>
          <a:blip r:embed="rId16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7541241" y="2915280"/>
            <a:ext cx="573053" cy="758059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6" descr="E:\Начальная_школа\31-0016-05.jpg"/>
          <p:cNvPicPr>
            <a:picLocks noChangeAspect="1" noChangeArrowheads="1"/>
          </p:cNvPicPr>
          <p:nvPr/>
        </p:nvPicPr>
        <p:blipFill>
          <a:blip r:embed="rId1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984435" y="2915280"/>
            <a:ext cx="539894" cy="75806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2" descr="E:\Начальная_школа\33-0001-09.jpg"/>
          <p:cNvPicPr>
            <a:picLocks noChangeAspect="1" noChangeArrowheads="1"/>
          </p:cNvPicPr>
          <p:nvPr/>
        </p:nvPicPr>
        <p:blipFill>
          <a:blip r:embed="rId1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114294" y="2916833"/>
            <a:ext cx="543906" cy="75650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Стрелка вниз 22"/>
          <p:cNvSpPr/>
          <p:nvPr/>
        </p:nvSpPr>
        <p:spPr>
          <a:xfrm>
            <a:off x="1331640" y="2546680"/>
            <a:ext cx="576064" cy="5942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1348408" y="3293368"/>
            <a:ext cx="576064" cy="5942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1348408" y="4149080"/>
            <a:ext cx="576064" cy="5942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3" descr="F:\Учебники ФГОС ООО\Русский язык\Ладыженская Русский язык\ря ладыж 5-2.png"/>
          <p:cNvPicPr>
            <a:picLocks noChangeAspect="1" noChangeArrowheads="1"/>
          </p:cNvPicPr>
          <p:nvPr/>
        </p:nvPicPr>
        <p:blipFill>
          <a:blip r:embed="rId19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3855772" y="3677735"/>
            <a:ext cx="432048" cy="70203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4" descr="F:\Учебники ФГОС ООО\Литература\коровина 5-1.jpg"/>
          <p:cNvPicPr>
            <a:picLocks noChangeAspect="1" noChangeArrowheads="1"/>
          </p:cNvPicPr>
          <p:nvPr/>
        </p:nvPicPr>
        <p:blipFill>
          <a:blip r:embed="rId20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4302219" y="3673339"/>
            <a:ext cx="430991" cy="70203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" descr="F:\Учебники ФГОС ООО\Английский язык\spotlight 6.jpg"/>
          <p:cNvPicPr>
            <a:picLocks noChangeAspect="1" noChangeArrowheads="1"/>
          </p:cNvPicPr>
          <p:nvPr/>
        </p:nvPicPr>
        <p:blipFill>
          <a:blip r:embed="rId21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4759209" y="3655312"/>
            <a:ext cx="432026" cy="73808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5" descr="E:\История\16-0215-01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883" y="3668742"/>
            <a:ext cx="497694" cy="73381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 descr="Danilov 7 [Converted]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5218189" y="3669076"/>
            <a:ext cx="424980" cy="73369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5" descr="Y:\Полученные файлы\История_Годер и др\8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670881" y="3649041"/>
            <a:ext cx="430422" cy="73381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601577" y="3692076"/>
            <a:ext cx="467717" cy="71935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6" descr="E:\МО\ОБЛОЖКИ 2013-2014\Математика\13-0157-04.jpg"/>
          <p:cNvPicPr>
            <a:picLocks noChangeAspect="1" noChangeArrowheads="1"/>
          </p:cNvPicPr>
          <p:nvPr/>
        </p:nvPicPr>
        <p:blipFill>
          <a:blip r:embed="rId26" cstate="print">
            <a:lum contrast="10000"/>
          </a:blip>
          <a:srcRect/>
          <a:stretch>
            <a:fillRect/>
          </a:stretch>
        </p:blipFill>
        <p:spPr bwMode="auto">
          <a:xfrm>
            <a:off x="7089334" y="3692076"/>
            <a:ext cx="451907" cy="71935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" descr="E:\Математика\nikolski_6disk.jpg"/>
          <p:cNvPicPr>
            <a:picLocks noChangeAspect="1" noChangeArrowheads="1"/>
          </p:cNvPicPr>
          <p:nvPr/>
        </p:nvPicPr>
        <p:blipFill>
          <a:blip r:embed="rId27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408" y="3672103"/>
            <a:ext cx="440296" cy="739325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C:\Users\OKotlyar\Desktop\ГЛАВНАЯ РЕДАКЦИЯ\Учебники ФГОС ООО\Биология\Пасечник 5-6.jpg"/>
          <p:cNvPicPr>
            <a:picLocks noChangeAspect="1" noChangeArrowheads="1"/>
          </p:cNvPicPr>
          <p:nvPr/>
        </p:nvPicPr>
        <p:blipFill>
          <a:blip r:embed="rId28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8525656" y="3686237"/>
            <a:ext cx="438832" cy="70716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4" descr="C:\Users\OKotlyar\Desktop\Кабардин 7.jpg"/>
          <p:cNvPicPr>
            <a:picLocks noChangeAspect="1" noChangeArrowheads="1"/>
          </p:cNvPicPr>
          <p:nvPr/>
        </p:nvPicPr>
        <p:blipFill>
          <a:blip r:embed="rId29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7989705" y="3692076"/>
            <a:ext cx="535951" cy="71048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Picture 2" descr="http://www.prosv.ru/Attachment.aspx?Id=30797"/>
          <p:cNvPicPr>
            <a:picLocks noChangeAspect="1" noChangeArrowheads="1"/>
          </p:cNvPicPr>
          <p:nvPr/>
        </p:nvPicPr>
        <p:blipFill>
          <a:blip r:embed="rId30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665" y="4453146"/>
            <a:ext cx="522441" cy="76454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http://www.prosv.ru/Attachment.aspx?Id=30800"/>
          <p:cNvPicPr>
            <a:picLocks noChangeAspect="1" noChangeArrowheads="1"/>
          </p:cNvPicPr>
          <p:nvPr/>
        </p:nvPicPr>
        <p:blipFill>
          <a:blip r:embed="rId31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106" y="4453146"/>
            <a:ext cx="533637" cy="777141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Рисунок 71" descr="C:\Documents and Settings\IOvsyankina\Рабочий стол\untitled.png"/>
          <p:cNvPicPr/>
          <p:nvPr/>
        </p:nvPicPr>
        <p:blipFill>
          <a:blip r:embed="rId32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36" y="4445557"/>
            <a:ext cx="496393" cy="77213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" name="Рисунок 72"/>
          <p:cNvPicPr/>
          <p:nvPr/>
        </p:nvPicPr>
        <p:blipFill>
          <a:blip r:embed="rId33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937" y="4446445"/>
            <a:ext cx="441660" cy="771249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Рисунок 73" descr="C:\Documents and Settings\IOvsyankina\Рабочий стол\untitled.png"/>
          <p:cNvPicPr/>
          <p:nvPr/>
        </p:nvPicPr>
        <p:blipFill>
          <a:blip r:embed="rId34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81" y="4441499"/>
            <a:ext cx="601589" cy="78606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Рисунок 74" descr="C:\Documents and Settings\IOvsyankina\Рабочий стол\untitled.png"/>
          <p:cNvPicPr/>
          <p:nvPr/>
        </p:nvPicPr>
        <p:blipFill>
          <a:blip r:embed="rId35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597" y="4443824"/>
            <a:ext cx="521653" cy="79633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Рисунок 75" descr="C:\Documents and Settings\IOvsyankina\Рабочий стол\3.jpg"/>
          <p:cNvPicPr/>
          <p:nvPr/>
        </p:nvPicPr>
        <p:blipFill>
          <a:blip r:embed="rId36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792" y="4469372"/>
            <a:ext cx="571464" cy="77078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Рисунок 76" descr="C:\Documents and Settings\IOvsyankina\Рабочий стол\untitled.png"/>
          <p:cNvPicPr/>
          <p:nvPr/>
        </p:nvPicPr>
        <p:blipFill>
          <a:blip r:embed="rId37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422" y="4453146"/>
            <a:ext cx="492276" cy="77441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Рисунок 77" descr="C:\Documents and Settings\IOvsyankina\Рабочий стол\untitled.png"/>
          <p:cNvPicPr/>
          <p:nvPr/>
        </p:nvPicPr>
        <p:blipFill>
          <a:blip r:embed="rId38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256" y="4441499"/>
            <a:ext cx="550386" cy="78878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Рисунок 78" descr="C:\Documents and Settings\IOvsyankina\Рабочий стол\untitled.png"/>
          <p:cNvPicPr/>
          <p:nvPr/>
        </p:nvPicPr>
        <p:blipFill>
          <a:blip r:embed="rId39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699" y="4469372"/>
            <a:ext cx="501789" cy="758191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Группа 8"/>
          <p:cNvGrpSpPr/>
          <p:nvPr/>
        </p:nvGrpSpPr>
        <p:grpSpPr>
          <a:xfrm>
            <a:off x="212016" y="1340768"/>
            <a:ext cx="8856984" cy="4248472"/>
            <a:chOff x="251520" y="1484784"/>
            <a:chExt cx="8856984" cy="4248472"/>
          </a:xfrm>
        </p:grpSpPr>
        <p:sp>
          <p:nvSpPr>
            <p:cNvPr id="3" name="Овал 2"/>
            <p:cNvSpPr/>
            <p:nvPr/>
          </p:nvSpPr>
          <p:spPr>
            <a:xfrm>
              <a:off x="251520" y="1484784"/>
              <a:ext cx="8856984" cy="424847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924472" y="2376280"/>
              <a:ext cx="5845084" cy="240065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150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ИОС</a:t>
              </a:r>
              <a:endParaRPr lang="ru-RU" sz="15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54" name="Номер слайда 1"/>
          <p:cNvSpPr txBox="1">
            <a:spLocks/>
          </p:cNvSpPr>
          <p:nvPr/>
        </p:nvSpPr>
        <p:spPr>
          <a:xfrm>
            <a:off x="2908796" y="65922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500" b="1" smtClean="0">
                <a:solidFill>
                  <a:schemeClr val="tx2"/>
                </a:solidFill>
              </a:rPr>
              <a:pPr/>
              <a:t>13</a:t>
            </a:fld>
            <a:endParaRPr lang="ru-RU" sz="15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8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3"/>
          <a:stretch>
            <a:fillRect/>
          </a:stretch>
        </p:blipFill>
        <p:spPr bwMode="auto">
          <a:xfrm>
            <a:off x="-18008" y="1700809"/>
            <a:ext cx="9178605" cy="468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652120" y="3573017"/>
            <a:ext cx="3312368" cy="2664295"/>
            <a:chOff x="5809640" y="4111542"/>
            <a:chExt cx="3226856" cy="2485809"/>
          </a:xfrm>
        </p:grpSpPr>
        <p:pic>
          <p:nvPicPr>
            <p:cNvPr id="21" name="Picture 7" descr="http://inwallspeakers1.com/wp-content/uploads/2014/08/white-ipad-horizontal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640" y="4111542"/>
              <a:ext cx="3226856" cy="2485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F:\AKozlenko\_Physicon\_work\product\oblaco_zn\paragon\design\ЛК ученика_главная.jp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7796" r="10484" b="45509"/>
            <a:stretch/>
          </p:blipFill>
          <p:spPr bwMode="auto">
            <a:xfrm>
              <a:off x="6166949" y="4384128"/>
              <a:ext cx="2512238" cy="1672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9" name="Прямоугольник 18"/>
          <p:cNvSpPr/>
          <p:nvPr/>
        </p:nvSpPr>
        <p:spPr>
          <a:xfrm>
            <a:off x="2411760" y="2204865"/>
            <a:ext cx="3024336" cy="3888432"/>
          </a:xfrm>
          <a:prstGeom prst="rect">
            <a:avLst/>
          </a:prstGeom>
          <a:solidFill>
            <a:srgbClr val="29292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ru-RU" sz="1200" dirty="0" smtClean="0"/>
          </a:p>
        </p:txBody>
      </p:sp>
      <p:graphicFrame>
        <p:nvGraphicFramePr>
          <p:cNvPr id="46" name="Схема 45"/>
          <p:cNvGraphicFramePr/>
          <p:nvPr>
            <p:extLst>
              <p:ext uri="{D42A27DB-BD31-4B8C-83A1-F6EECF244321}">
                <p14:modId xmlns:p14="http://schemas.microsoft.com/office/powerpoint/2010/main" val="1072413299"/>
              </p:ext>
            </p:extLst>
          </p:nvPr>
        </p:nvGraphicFramePr>
        <p:xfrm>
          <a:off x="314460" y="2222888"/>
          <a:ext cx="5409668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5601328" y="2132856"/>
            <a:ext cx="3435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Цель проекта – 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формирование способов работы учителя и ученика в электронной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образовательной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среде.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8117" y="1362255"/>
            <a:ext cx="2959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ЛЕГКО УЧИТЬ, ЛЕГКО УЧИТЬСЯ!</a:t>
            </a:r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Номер слайда 1"/>
          <p:cNvSpPr txBox="1">
            <a:spLocks/>
          </p:cNvSpPr>
          <p:nvPr/>
        </p:nvSpPr>
        <p:spPr>
          <a:xfrm>
            <a:off x="2908796" y="65922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500" b="1" smtClean="0">
                <a:solidFill>
                  <a:schemeClr val="tx2"/>
                </a:solidFill>
              </a:rPr>
              <a:pPr/>
              <a:t>14</a:t>
            </a:fld>
            <a:endParaRPr lang="ru-RU" sz="1500" b="1" dirty="0">
              <a:solidFill>
                <a:schemeClr val="tx2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275856" y="490022"/>
            <a:ext cx="5806007" cy="1143000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400" dirty="0" smtClean="0">
                <a:solidFill>
                  <a:srgbClr val="002060"/>
                </a:solidFill>
                <a:latin typeface="Trebuchet MS" pitchFamily="34" charset="0"/>
              </a:rPr>
              <a:t>Информационная образовательная среда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09462"/>
            <a:ext cx="849565" cy="615282"/>
          </a:xfrm>
          <a:prstGeom prst="rect">
            <a:avLst/>
          </a:prstGeom>
        </p:spPr>
      </p:pic>
      <p:pic>
        <p:nvPicPr>
          <p:cNvPr id="16" name="Рисунок 15" descr="Untitled-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83096" y="165430"/>
            <a:ext cx="571283" cy="70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0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266628"/>
              </p:ext>
            </p:extLst>
          </p:nvPr>
        </p:nvGraphicFramePr>
        <p:xfrm>
          <a:off x="43676" y="1704816"/>
          <a:ext cx="9100324" cy="4982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7491"/>
                <a:gridCol w="5892833"/>
              </a:tblGrid>
              <a:tr h="42387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Фактор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Влияние на рынок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80234">
                <a:tc>
                  <a:txBody>
                    <a:bodyPr/>
                    <a:lstStyle/>
                    <a:p>
                      <a:r>
                        <a:rPr lang="ru-RU" sz="18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Демография</a:t>
                      </a:r>
                      <a:endParaRPr lang="ru-RU" sz="18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400" dirty="0" smtClean="0"/>
                        <a:t>Небольшой рост  численности детей в системе дошкольного образования,</a:t>
                      </a:r>
                      <a:r>
                        <a:rPr lang="ru-RU" sz="1400" baseline="0" dirty="0" smtClean="0"/>
                        <a:t> НОО и ООО</a:t>
                      </a:r>
                      <a:r>
                        <a:rPr lang="ru-RU" sz="1400" dirty="0" smtClean="0"/>
                        <a:t> </a:t>
                      </a:r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Доведение субвенций непосредственно до образовательных организаций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Смена «покупателя» для Издательств. Смещение работы с органов управления образованием на образовательные учреждения</a:t>
                      </a:r>
                      <a:endParaRPr lang="ru-RU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36127">
                <a:tc>
                  <a:txBody>
                    <a:bodyPr/>
                    <a:lstStyle/>
                    <a:p>
                      <a:r>
                        <a:rPr lang="ru-RU" sz="18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Окончание программы МРСО</a:t>
                      </a:r>
                      <a:endParaRPr lang="ru-RU" sz="18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400" dirty="0" smtClean="0"/>
                        <a:t>Снижение</a:t>
                      </a:r>
                      <a:r>
                        <a:rPr lang="ru-RU" sz="1400" baseline="0" dirty="0" smtClean="0"/>
                        <a:t> государственного </a:t>
                      </a:r>
                      <a:r>
                        <a:rPr lang="ru-RU" sz="1400" dirty="0" smtClean="0"/>
                        <a:t>финансирования на </a:t>
                      </a:r>
                      <a:r>
                        <a:rPr lang="ru-RU" sz="1400" baseline="0" dirty="0" smtClean="0"/>
                        <a:t>закупку учебников в 2014 г.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92257">
                <a:tc>
                  <a:txBody>
                    <a:bodyPr/>
                    <a:lstStyle/>
                    <a:p>
                      <a:r>
                        <a:rPr lang="ru-RU" sz="18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Внедрение  ФГОС общего образования </a:t>
                      </a:r>
                      <a:endParaRPr lang="ru-RU" sz="18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400" dirty="0" smtClean="0"/>
                        <a:t>Фактически формирование нового рынка дошкольного образования с большим</a:t>
                      </a:r>
                      <a:r>
                        <a:rPr lang="ru-RU" sz="1400" baseline="0" dirty="0" smtClean="0"/>
                        <a:t> сегментом учебно-методической литературы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47880">
                <a:tc>
                  <a:txBody>
                    <a:bodyPr/>
                    <a:lstStyle/>
                    <a:p>
                      <a:r>
                        <a:rPr lang="ru-RU" sz="18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Новые правила формирования ФП </a:t>
                      </a:r>
                      <a:endParaRPr lang="ru-RU" sz="18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400" dirty="0" smtClean="0"/>
                        <a:t>Сокращение</a:t>
                      </a:r>
                      <a:r>
                        <a:rPr lang="ru-RU" sz="1400" baseline="0" dirty="0" smtClean="0"/>
                        <a:t> общего кол-ва наименований в перечне; перераспределение долей рынка между ключевыми игроками рынка; перечень сформирован на 3 года; возможность исключения позиций из ФП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92257">
                <a:tc>
                  <a:txBody>
                    <a:bodyPr/>
                    <a:lstStyle/>
                    <a:p>
                      <a:r>
                        <a:rPr lang="ru-RU" sz="1800" u="non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электронных учебников</a:t>
                      </a:r>
                      <a:endParaRPr lang="ru-RU" sz="180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400" dirty="0" smtClean="0"/>
                        <a:t>Пока незначительное влияние на</a:t>
                      </a:r>
                      <a:r>
                        <a:rPr lang="ru-RU" sz="1400" baseline="0" dirty="0" smtClean="0"/>
                        <a:t> рынок традиционных печатных продуктов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Овал 6"/>
          <p:cNvSpPr/>
          <p:nvPr/>
        </p:nvSpPr>
        <p:spPr>
          <a:xfrm>
            <a:off x="3275856" y="3429000"/>
            <a:ext cx="432048" cy="43204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275856" y="4869160"/>
            <a:ext cx="432048" cy="43204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3275856" y="4221088"/>
            <a:ext cx="432048" cy="43204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3275856" y="5805264"/>
            <a:ext cx="432048" cy="432048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3275856" y="2204864"/>
            <a:ext cx="432048" cy="43204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093" y="509462"/>
            <a:ext cx="849565" cy="615282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688611" y="245603"/>
            <a:ext cx="4701011" cy="1143000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400" dirty="0">
                <a:solidFill>
                  <a:srgbClr val="002060"/>
                </a:solidFill>
                <a:latin typeface="Trebuchet MS" pitchFamily="34" charset="0"/>
              </a:rPr>
              <a:t>Основные изменения </a:t>
            </a:r>
            <a:r>
              <a:rPr lang="ru-RU" sz="2400" dirty="0" smtClean="0">
                <a:solidFill>
                  <a:srgbClr val="002060"/>
                </a:solidFill>
                <a:latin typeface="Trebuchet MS" pitchFamily="34" charset="0"/>
              </a:rPr>
              <a:t>в образовании </a:t>
            </a:r>
            <a:r>
              <a:rPr lang="ru-RU" sz="2400" dirty="0">
                <a:solidFill>
                  <a:srgbClr val="002060"/>
                </a:solidFill>
                <a:latin typeface="Trebuchet MS" pitchFamily="34" charset="0"/>
              </a:rPr>
              <a:t>в 2014 г. и их влияние на рынок</a:t>
            </a:r>
          </a:p>
        </p:txBody>
      </p:sp>
      <p:sp>
        <p:nvSpPr>
          <p:cNvPr id="15" name="Номер слайда 1"/>
          <p:cNvSpPr txBox="1">
            <a:spLocks/>
          </p:cNvSpPr>
          <p:nvPr/>
        </p:nvSpPr>
        <p:spPr>
          <a:xfrm>
            <a:off x="2908796" y="6592267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19B0651-EE4F-4900-A07F-96A6BFA9D0F0}" type="slidenum">
              <a:rPr lang="ru-RU" sz="1500" b="1" smtClean="0">
                <a:solidFill>
                  <a:schemeClr val="tx2"/>
                </a:solidFill>
              </a:rPr>
              <a:pPr algn="r"/>
              <a:t>2</a:t>
            </a:fld>
            <a:endParaRPr lang="ru-RU" sz="1500" b="1" dirty="0">
              <a:solidFill>
                <a:schemeClr val="tx2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275856" y="2780928"/>
            <a:ext cx="432048" cy="432048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56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192886"/>
              </p:ext>
            </p:extLst>
          </p:nvPr>
        </p:nvGraphicFramePr>
        <p:xfrm>
          <a:off x="107504" y="1627624"/>
          <a:ext cx="8964487" cy="4465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9614"/>
                <a:gridCol w="5804873"/>
              </a:tblGrid>
              <a:tr h="502518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Фактор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Влияние на рынок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005036">
                <a:tc>
                  <a:txBody>
                    <a:bodyPr/>
                    <a:lstStyle/>
                    <a:p>
                      <a:r>
                        <a:rPr lang="ru-RU" dirty="0" smtClean="0"/>
                        <a:t>Разработка</a:t>
                      </a:r>
                      <a:r>
                        <a:rPr lang="ru-RU" baseline="0" dirty="0" smtClean="0"/>
                        <a:t> единого историко-культурного стандарта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dirty="0" smtClean="0"/>
                        <a:t>Разработка новых учебников истории и, соответственно, возможное изменение долей на рынке истории между основными игроками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005036">
                <a:tc>
                  <a:txBody>
                    <a:bodyPr/>
                    <a:lstStyle/>
                    <a:p>
                      <a:r>
                        <a:rPr lang="ru-RU" dirty="0" smtClean="0"/>
                        <a:t>Разработка концепции математического образования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dirty="0" smtClean="0"/>
                        <a:t>Разработка новых учебников математики (алгебры и геометрии) и возможное изменение долей на рынке между основными игроками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03525">
                <a:tc>
                  <a:txBody>
                    <a:bodyPr/>
                    <a:lstStyle/>
                    <a:p>
                      <a:r>
                        <a:rPr lang="ru-RU" dirty="0" smtClean="0"/>
                        <a:t>Разработка стандартов коррекционного</a:t>
                      </a:r>
                      <a:r>
                        <a:rPr lang="ru-RU" baseline="0" dirty="0" smtClean="0"/>
                        <a:t> образования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dirty="0" smtClean="0"/>
                        <a:t>Фактически формирование нового рынка коррекционного образования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03525">
                <a:tc>
                  <a:txBody>
                    <a:bodyPr/>
                    <a:lstStyle/>
                    <a:p>
                      <a:r>
                        <a:rPr lang="ru-RU" dirty="0" smtClean="0"/>
                        <a:t>Возврат</a:t>
                      </a:r>
                      <a:r>
                        <a:rPr lang="ru-RU" baseline="0" dirty="0" smtClean="0"/>
                        <a:t> выпускных сочинений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dirty="0" smtClean="0"/>
                        <a:t>Развития рынка дополнительных пособий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46032">
                <a:tc>
                  <a:txBody>
                    <a:bodyPr/>
                    <a:lstStyle/>
                    <a:p>
                      <a:r>
                        <a:rPr lang="ru-RU" dirty="0" smtClean="0"/>
                        <a:t>Введение норм ГТО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dirty="0" smtClean="0"/>
                        <a:t>Развития рынка дополнительных пособий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Овал 7"/>
          <p:cNvSpPr/>
          <p:nvPr/>
        </p:nvSpPr>
        <p:spPr>
          <a:xfrm>
            <a:off x="3275856" y="4932784"/>
            <a:ext cx="432048" cy="43204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3275856" y="4221088"/>
            <a:ext cx="432048" cy="43204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3275856" y="2276872"/>
            <a:ext cx="432048" cy="43204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093" y="509462"/>
            <a:ext cx="849565" cy="615282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707904" y="245603"/>
            <a:ext cx="4701011" cy="1143000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400" dirty="0">
                <a:solidFill>
                  <a:srgbClr val="002060"/>
                </a:solidFill>
                <a:latin typeface="Trebuchet MS" pitchFamily="34" charset="0"/>
              </a:rPr>
              <a:t>Основные изменения </a:t>
            </a:r>
            <a:r>
              <a:rPr lang="ru-RU" sz="2400" dirty="0" smtClean="0">
                <a:solidFill>
                  <a:srgbClr val="002060"/>
                </a:solidFill>
                <a:latin typeface="Trebuchet MS" pitchFamily="34" charset="0"/>
              </a:rPr>
              <a:t>в образовании </a:t>
            </a:r>
            <a:r>
              <a:rPr lang="ru-RU" sz="2400" dirty="0">
                <a:solidFill>
                  <a:srgbClr val="002060"/>
                </a:solidFill>
                <a:latin typeface="Trebuchet MS" pitchFamily="34" charset="0"/>
              </a:rPr>
              <a:t>в 2014 г. и их влияние на рынок</a:t>
            </a:r>
          </a:p>
        </p:txBody>
      </p:sp>
      <p:sp>
        <p:nvSpPr>
          <p:cNvPr id="15" name="Номер слайда 1"/>
          <p:cNvSpPr txBox="1">
            <a:spLocks/>
          </p:cNvSpPr>
          <p:nvPr/>
        </p:nvSpPr>
        <p:spPr>
          <a:xfrm>
            <a:off x="2908796" y="6592267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19B0651-EE4F-4900-A07F-96A6BFA9D0F0}" type="slidenum">
              <a:rPr lang="ru-RU" sz="1500" b="1" smtClean="0">
                <a:solidFill>
                  <a:schemeClr val="tx2"/>
                </a:solidFill>
              </a:rPr>
              <a:pPr algn="r"/>
              <a:t>3</a:t>
            </a:fld>
            <a:endParaRPr lang="ru-RU" sz="1500" b="1" dirty="0">
              <a:solidFill>
                <a:schemeClr val="tx2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275856" y="3258696"/>
            <a:ext cx="432048" cy="43204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3275856" y="5589240"/>
            <a:ext cx="432048" cy="43204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456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409127"/>
              </p:ext>
            </p:extLst>
          </p:nvPr>
        </p:nvGraphicFramePr>
        <p:xfrm>
          <a:off x="4644008" y="1617753"/>
          <a:ext cx="4608512" cy="5197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67544" y="1375865"/>
            <a:ext cx="46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Динамика кол-ва детей дошкольного возраста, млн. чел.</a:t>
            </a:r>
            <a:endParaRPr lang="ru-RU" sz="1200" b="1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8639216"/>
              </p:ext>
            </p:extLst>
          </p:nvPr>
        </p:nvGraphicFramePr>
        <p:xfrm>
          <a:off x="1" y="1446394"/>
          <a:ext cx="4859462" cy="5238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35496" y="6623774"/>
            <a:ext cx="41044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Calibri" pitchFamily="34" charset="0"/>
              </a:rPr>
              <a:t>*Прогноз демографии был построен на основе данных Росстата </a:t>
            </a:r>
            <a:endParaRPr lang="ru-RU" sz="1100" dirty="0">
              <a:latin typeface="Calibri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47664" y="1700808"/>
            <a:ext cx="720080" cy="403244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84168" y="1700808"/>
            <a:ext cx="720080" cy="403244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039544" y="1375865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Динамика кол-ва детей школьного возраста, млн. чел.</a:t>
            </a:r>
            <a:endParaRPr lang="ru-RU" sz="1200" b="1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148064" y="1628800"/>
            <a:ext cx="374441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76064" y="1628800"/>
            <a:ext cx="385192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Заголовок 1"/>
          <p:cNvSpPr txBox="1">
            <a:spLocks/>
          </p:cNvSpPr>
          <p:nvPr/>
        </p:nvSpPr>
        <p:spPr>
          <a:xfrm>
            <a:off x="3688611" y="490022"/>
            <a:ext cx="5203869" cy="1143000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defRPr/>
            </a:pPr>
            <a:r>
              <a:rPr lang="ru-RU" sz="2000" dirty="0">
                <a:solidFill>
                  <a:srgbClr val="002060"/>
                </a:solidFill>
                <a:latin typeface="Trebuchet MS" pitchFamily="34" charset="0"/>
              </a:rPr>
              <a:t>Пока благоприятная демографическая ситуация: р</a:t>
            </a:r>
            <a:r>
              <a:rPr lang="ru-RU" sz="2000" dirty="0" smtClean="0">
                <a:solidFill>
                  <a:srgbClr val="002060"/>
                </a:solidFill>
                <a:latin typeface="Trebuchet MS" pitchFamily="34" charset="0"/>
              </a:rPr>
              <a:t>ост </a:t>
            </a:r>
            <a:r>
              <a:rPr lang="ru-RU" sz="2000" dirty="0">
                <a:solidFill>
                  <a:srgbClr val="002060"/>
                </a:solidFill>
                <a:latin typeface="Trebuchet MS" pitchFamily="34" charset="0"/>
              </a:rPr>
              <a:t>кол-ва детей в системе ДОО и </a:t>
            </a:r>
            <a:r>
              <a:rPr lang="ru-RU" sz="2000" dirty="0" smtClean="0">
                <a:solidFill>
                  <a:srgbClr val="002060"/>
                </a:solidFill>
                <a:latin typeface="Trebuchet MS" pitchFamily="34" charset="0"/>
              </a:rPr>
              <a:t>НОО</a:t>
            </a:r>
            <a:endParaRPr lang="ru-RU" sz="2000" dirty="0">
              <a:solidFill>
                <a:srgbClr val="002060"/>
              </a:solidFill>
              <a:latin typeface="Trebuchet MS" pitchFamily="34" charset="0"/>
            </a:endParaRPr>
          </a:p>
        </p:txBody>
      </p:sp>
      <p:pic>
        <p:nvPicPr>
          <p:cNvPr id="20" name="Рисунок 1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09462"/>
            <a:ext cx="849565" cy="615282"/>
          </a:xfrm>
          <a:prstGeom prst="rect">
            <a:avLst/>
          </a:prstGeom>
        </p:spPr>
      </p:pic>
      <p:sp>
        <p:nvSpPr>
          <p:cNvPr id="21" name="Номер слайда 1"/>
          <p:cNvSpPr txBox="1">
            <a:spLocks/>
          </p:cNvSpPr>
          <p:nvPr/>
        </p:nvSpPr>
        <p:spPr>
          <a:xfrm>
            <a:off x="2908796" y="65922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500" b="1" smtClean="0">
                <a:solidFill>
                  <a:schemeClr val="tx2"/>
                </a:solidFill>
              </a:rPr>
              <a:pPr/>
              <a:t>4</a:t>
            </a:fld>
            <a:endParaRPr lang="ru-RU" sz="15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0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3632991"/>
              </p:ext>
            </p:extLst>
          </p:nvPr>
        </p:nvGraphicFramePr>
        <p:xfrm>
          <a:off x="768830" y="1844824"/>
          <a:ext cx="7750356" cy="4626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71800" y="1772816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/>
              <a:t>Прогноз кол-ва ОО и наполняемости классов</a:t>
            </a:r>
            <a:endParaRPr lang="ru-RU" sz="1400" b="1" u="sng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688611" y="490022"/>
            <a:ext cx="5203869" cy="1143000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defRPr/>
            </a:pPr>
            <a:r>
              <a:rPr lang="ru-RU" sz="2000" dirty="0">
                <a:solidFill>
                  <a:srgbClr val="002060"/>
                </a:solidFill>
                <a:latin typeface="Trebuchet MS" pitchFamily="34" charset="0"/>
              </a:rPr>
              <a:t>Прогноз кол-ва ОО и наполняемости классов до 2020 г.: сокращение числа школ приведет к росту наполняемости классов</a:t>
            </a:r>
          </a:p>
        </p:txBody>
      </p:sp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09462"/>
            <a:ext cx="849565" cy="615282"/>
          </a:xfrm>
          <a:prstGeom prst="rect">
            <a:avLst/>
          </a:prstGeom>
        </p:spPr>
      </p:pic>
      <p:sp>
        <p:nvSpPr>
          <p:cNvPr id="10" name="Номер слайда 1"/>
          <p:cNvSpPr txBox="1">
            <a:spLocks/>
          </p:cNvSpPr>
          <p:nvPr/>
        </p:nvSpPr>
        <p:spPr>
          <a:xfrm>
            <a:off x="2908796" y="65922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500" b="1" smtClean="0">
                <a:solidFill>
                  <a:schemeClr val="tx2"/>
                </a:solidFill>
              </a:rPr>
              <a:pPr/>
              <a:t>5</a:t>
            </a:fld>
            <a:endParaRPr lang="ru-RU" sz="15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2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2890777"/>
              </p:ext>
            </p:extLst>
          </p:nvPr>
        </p:nvGraphicFramePr>
        <p:xfrm>
          <a:off x="0" y="1412776"/>
          <a:ext cx="8262918" cy="3973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Скругленная прямоугольная выноска 10"/>
          <p:cNvSpPr/>
          <p:nvPr/>
        </p:nvSpPr>
        <p:spPr>
          <a:xfrm>
            <a:off x="725879" y="1843455"/>
            <a:ext cx="2520280" cy="288032"/>
          </a:xfrm>
          <a:prstGeom prst="wedgeRoundRectCallout">
            <a:avLst>
              <a:gd name="adj1" fmla="val -1874"/>
              <a:gd name="adj2" fmla="val 167042"/>
              <a:gd name="adj3" fmla="val 16667"/>
            </a:avLst>
          </a:prstGeom>
          <a:solidFill>
            <a:schemeClr val="bg1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Окончание ФП МРСО в 2013 г.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48280" y="6521420"/>
            <a:ext cx="4824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/>
              <a:t>* Ежегодный рост объема гос. финансирования  дан с учетом роста численности учащихся и запланированного роста ВВП</a:t>
            </a:r>
            <a:endParaRPr lang="ru-RU" sz="1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00400" y="4785407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/>
              <a:t>Сумма на поддержание учебного процесса (оборудование, </a:t>
            </a:r>
            <a:r>
              <a:rPr lang="ru-RU" sz="1200" dirty="0" err="1" smtClean="0"/>
              <a:t>биб</a:t>
            </a:r>
            <a:r>
              <a:rPr lang="ru-RU" sz="1200" dirty="0" smtClean="0"/>
              <a:t>. фонды </a:t>
            </a:r>
            <a:r>
              <a:rPr lang="ru-RU" sz="1200" dirty="0"/>
              <a:t>и т.д.) </a:t>
            </a:r>
            <a:r>
              <a:rPr lang="ru-RU" sz="1200" b="1" dirty="0"/>
              <a:t>(10</a:t>
            </a:r>
            <a:r>
              <a:rPr lang="ru-RU" sz="1200" b="1" dirty="0" smtClean="0"/>
              <a:t>%)</a:t>
            </a:r>
            <a:r>
              <a:rPr lang="ru-RU" sz="1200" dirty="0" smtClean="0"/>
              <a:t>, </a:t>
            </a:r>
            <a:endParaRPr lang="en-US" sz="1200" dirty="0" smtClean="0"/>
          </a:p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 smtClean="0"/>
              <a:t>млрд</a:t>
            </a:r>
            <a:r>
              <a:rPr lang="ru-RU" sz="1200" dirty="0"/>
              <a:t>. руб.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1863" y="4113076"/>
            <a:ext cx="5328592" cy="360040"/>
          </a:xfrm>
          <a:prstGeom prst="roundRect">
            <a:avLst/>
          </a:prstGeom>
          <a:gradFill>
            <a:gsLst>
              <a:gs pos="0">
                <a:schemeClr val="accent4">
                  <a:shade val="51000"/>
                  <a:satMod val="130000"/>
                  <a:alpha val="5000"/>
                </a:schemeClr>
              </a:gs>
              <a:gs pos="80000">
                <a:schemeClr val="accent4">
                  <a:shade val="93000"/>
                  <a:satMod val="130000"/>
                  <a:alpha val="35000"/>
                </a:schemeClr>
              </a:gs>
              <a:gs pos="100000">
                <a:schemeClr val="accent4">
                  <a:shade val="94000"/>
                  <a:satMod val="135000"/>
                  <a:alpha val="76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1907704" y="4863576"/>
            <a:ext cx="1440160" cy="504056"/>
          </a:xfrm>
          <a:prstGeom prst="downArrow">
            <a:avLst/>
          </a:prstGeom>
          <a:gradFill>
            <a:gsLst>
              <a:gs pos="0">
                <a:schemeClr val="accent4">
                  <a:shade val="51000"/>
                  <a:satMod val="130000"/>
                  <a:alpha val="5000"/>
                </a:schemeClr>
              </a:gs>
              <a:gs pos="80000">
                <a:schemeClr val="accent4">
                  <a:shade val="93000"/>
                  <a:satMod val="130000"/>
                  <a:alpha val="35000"/>
                </a:schemeClr>
              </a:gs>
              <a:gs pos="100000">
                <a:schemeClr val="accent4">
                  <a:shade val="94000"/>
                  <a:satMod val="135000"/>
                  <a:alpha val="76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308857" y="4929553"/>
            <a:ext cx="661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 smtClean="0"/>
              <a:t>10%</a:t>
            </a:r>
            <a:endParaRPr lang="ru-R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609928" y="1589302"/>
            <a:ext cx="2085559" cy="651116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z="1200" dirty="0" smtClean="0"/>
              <a:t>В </a:t>
            </a:r>
            <a:r>
              <a:rPr lang="ru-RU" sz="1200" dirty="0" err="1" smtClean="0"/>
              <a:t>т.ч</a:t>
            </a:r>
            <a:r>
              <a:rPr lang="ru-RU" sz="1200" dirty="0" smtClean="0"/>
              <a:t>. расходы </a:t>
            </a:r>
            <a:r>
              <a:rPr lang="ru-RU" sz="1200" dirty="0"/>
              <a:t>родителей на нужды школы – 84 млрд руб. в 2014 г.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09928" y="2295958"/>
            <a:ext cx="2085559" cy="733247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ru-RU" sz="1200" dirty="0" smtClean="0"/>
              <a:t>В </a:t>
            </a:r>
            <a:r>
              <a:rPr lang="ru-RU" sz="1200" dirty="0" err="1" smtClean="0"/>
              <a:t>т.ч</a:t>
            </a:r>
            <a:r>
              <a:rPr lang="ru-RU" sz="1200" dirty="0" smtClean="0"/>
              <a:t>. расходы </a:t>
            </a:r>
            <a:r>
              <a:rPr lang="ru-RU" sz="1200" dirty="0"/>
              <a:t>родителей на дополнительную учебную литературу – </a:t>
            </a:r>
            <a:r>
              <a:rPr lang="ru-RU" sz="1100" dirty="0"/>
              <a:t>45 млрд руб.</a:t>
            </a:r>
          </a:p>
        </p:txBody>
      </p:sp>
      <p:grpSp>
        <p:nvGrpSpPr>
          <p:cNvPr id="2" name="Группа 21"/>
          <p:cNvGrpSpPr/>
          <p:nvPr/>
        </p:nvGrpSpPr>
        <p:grpSpPr>
          <a:xfrm rot="10065313">
            <a:off x="5874351" y="2013665"/>
            <a:ext cx="750907" cy="64019"/>
            <a:chOff x="899592" y="2758068"/>
            <a:chExt cx="1615129" cy="45719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>
              <a:off x="899592" y="2780928"/>
              <a:ext cx="158417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Овал 23"/>
            <p:cNvSpPr/>
            <p:nvPr/>
          </p:nvSpPr>
          <p:spPr>
            <a:xfrm>
              <a:off x="2469002" y="2758068"/>
              <a:ext cx="45719" cy="45719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Группа 24"/>
          <p:cNvGrpSpPr/>
          <p:nvPr/>
        </p:nvGrpSpPr>
        <p:grpSpPr>
          <a:xfrm rot="10800000">
            <a:off x="5849916" y="2507382"/>
            <a:ext cx="760012" cy="45719"/>
            <a:chOff x="899592" y="2758068"/>
            <a:chExt cx="1615129" cy="45719"/>
          </a:xfrm>
        </p:grpSpPr>
        <p:cxnSp>
          <p:nvCxnSpPr>
            <p:cNvPr id="26" name="Прямая соединительная линия 25"/>
            <p:cNvCxnSpPr/>
            <p:nvPr/>
          </p:nvCxnSpPr>
          <p:spPr>
            <a:xfrm>
              <a:off x="899592" y="2780928"/>
              <a:ext cx="158417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Овал 26"/>
            <p:cNvSpPr/>
            <p:nvPr/>
          </p:nvSpPr>
          <p:spPr>
            <a:xfrm>
              <a:off x="2469002" y="2758068"/>
              <a:ext cx="45719" cy="45719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7245495"/>
              </p:ext>
            </p:extLst>
          </p:nvPr>
        </p:nvGraphicFramePr>
        <p:xfrm>
          <a:off x="179512" y="5232835"/>
          <a:ext cx="5400600" cy="1442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2" name="Рисунок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09462"/>
            <a:ext cx="849565" cy="615282"/>
          </a:xfrm>
          <a:prstGeom prst="rect">
            <a:avLst/>
          </a:prstGeom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3688611" y="490022"/>
            <a:ext cx="5203869" cy="1143000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defRPr/>
            </a:pPr>
            <a:r>
              <a:rPr lang="ru-RU" sz="2000" dirty="0">
                <a:solidFill>
                  <a:srgbClr val="002060"/>
                </a:solidFill>
                <a:latin typeface="Trebuchet MS" pitchFamily="34" charset="0"/>
              </a:rPr>
              <a:t>Динамика и прогноз государственных и частных расходов в общее образование 1-11 классы в России в 2011-2020 гг. </a:t>
            </a:r>
          </a:p>
        </p:txBody>
      </p:sp>
      <p:sp>
        <p:nvSpPr>
          <p:cNvPr id="30" name="Номер слайда 1"/>
          <p:cNvSpPr txBox="1">
            <a:spLocks/>
          </p:cNvSpPr>
          <p:nvPr/>
        </p:nvSpPr>
        <p:spPr>
          <a:xfrm>
            <a:off x="2908796" y="65922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500" b="1" smtClean="0">
                <a:solidFill>
                  <a:schemeClr val="tx2"/>
                </a:solidFill>
              </a:rPr>
              <a:pPr/>
              <a:t>6</a:t>
            </a:fld>
            <a:endParaRPr lang="ru-RU" sz="15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2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5823555"/>
            <a:ext cx="831641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* С учетом государственных программ. В данном прогнозе доля родительских расходов на содержание и уход ребенка в ДОУ остается неизменной (не более 20% от норматива на содержание и уход ребенка).</a:t>
            </a:r>
          </a:p>
          <a:p>
            <a:r>
              <a:rPr lang="ru-RU" sz="900" dirty="0" smtClean="0"/>
              <a:t>** По данным пояснительной записки к постановлению Правительства РФ  «О порядке предоставления и распределения субсидий из федерального бюджета бюджетам субъектов РФ на модернизацию региональных систем дошкольного образования». Расчет распределения средств по годам был основан на плане мероприятий («дорожная карта») «Изменения в отраслях социальной сферы, направленные на повышение эффективности образования и науки» от 30.12.2012 № 2620-р. За основу была взяты данные по потребности в увеличении числа мест в дошкольном образовании с учетом корректировки на ежегодное увеличения численности детей (2013 - 319 тыс. мест, 2014 г. – 445 тыс. мест, 2015 г. – 416 тыс. мест).</a:t>
            </a:r>
            <a:endParaRPr lang="ru-RU" sz="900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862225949"/>
              </p:ext>
            </p:extLst>
          </p:nvPr>
        </p:nvGraphicFramePr>
        <p:xfrm>
          <a:off x="203297" y="1633022"/>
          <a:ext cx="8686868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Скругленная прямоугольная выноска 15"/>
          <p:cNvSpPr/>
          <p:nvPr/>
        </p:nvSpPr>
        <p:spPr>
          <a:xfrm>
            <a:off x="6228184" y="1484784"/>
            <a:ext cx="2232248" cy="648072"/>
          </a:xfrm>
          <a:prstGeom prst="wedgeRoundRectCallout">
            <a:avLst>
              <a:gd name="adj1" fmla="val -32213"/>
              <a:gd name="adj2" fmla="val 65240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Спад за счет окончания финансирования мероприятия «Ликвидация очередей в ДОУ»</a:t>
            </a:r>
            <a:endParaRPr lang="ru-RU" sz="1100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682768"/>
              </p:ext>
            </p:extLst>
          </p:nvPr>
        </p:nvGraphicFramePr>
        <p:xfrm>
          <a:off x="611560" y="4963746"/>
          <a:ext cx="8136903" cy="856104"/>
        </p:xfrm>
        <a:graphic>
          <a:graphicData uri="http://schemas.openxmlformats.org/drawingml/2006/table">
            <a:tbl>
              <a:tblPr/>
              <a:tblGrid>
                <a:gridCol w="4307772"/>
                <a:gridCol w="1037056"/>
                <a:gridCol w="877510"/>
                <a:gridCol w="957282"/>
                <a:gridCol w="957283"/>
              </a:tblGrid>
              <a:tr h="21602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Федеральные программы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Итого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194553">
                <a:tc>
                  <a:txBody>
                    <a:bodyPr/>
                    <a:lstStyle/>
                    <a:p>
                      <a:pPr marL="0" indent="177800"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Развитие образования на 2013-2020 гг., млрд. руб.**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1 040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185710">
                <a:tc>
                  <a:txBody>
                    <a:bodyPr/>
                    <a:lstStyle/>
                    <a:p>
                      <a:pPr marL="0" indent="444500"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федеральный бюджет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185710">
                <a:tc>
                  <a:txBody>
                    <a:bodyPr/>
                    <a:lstStyle/>
                    <a:p>
                      <a:pPr marL="0" indent="541338" algn="l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региональный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бюджет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760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10" name="Стрелка вправо 9"/>
          <p:cNvSpPr/>
          <p:nvPr/>
        </p:nvSpPr>
        <p:spPr>
          <a:xfrm rot="16200000" flipV="1">
            <a:off x="3339584" y="3492730"/>
            <a:ext cx="1080120" cy="376598"/>
          </a:xfrm>
          <a:prstGeom prst="rightArrow">
            <a:avLst>
              <a:gd name="adj1" fmla="val 39913"/>
              <a:gd name="adj2" fmla="val 133040"/>
            </a:avLst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09462"/>
            <a:ext cx="849565" cy="615282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3688611" y="490022"/>
            <a:ext cx="5203869" cy="1143000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defRPr/>
            </a:pPr>
            <a:r>
              <a:rPr lang="ru-RU" sz="2000" dirty="0">
                <a:solidFill>
                  <a:srgbClr val="002060"/>
                </a:solidFill>
                <a:latin typeface="Trebuchet MS" pitchFamily="34" charset="0"/>
              </a:rPr>
              <a:t>Динамика и прогноз государственных </a:t>
            </a:r>
            <a:r>
              <a:rPr lang="ru-RU" sz="2000" dirty="0" smtClean="0">
                <a:solidFill>
                  <a:srgbClr val="002060"/>
                </a:solidFill>
                <a:latin typeface="Trebuchet MS" pitchFamily="34" charset="0"/>
              </a:rPr>
              <a:t>и частных </a:t>
            </a:r>
            <a:r>
              <a:rPr lang="ru-RU" sz="2000" dirty="0">
                <a:solidFill>
                  <a:srgbClr val="002060"/>
                </a:solidFill>
                <a:latin typeface="Trebuchet MS" pitchFamily="34" charset="0"/>
              </a:rPr>
              <a:t>расходов в </a:t>
            </a:r>
            <a:r>
              <a:rPr lang="ru-RU" sz="2000" dirty="0" smtClean="0">
                <a:solidFill>
                  <a:srgbClr val="002060"/>
                </a:solidFill>
                <a:latin typeface="Trebuchet MS" pitchFamily="34" charset="0"/>
              </a:rPr>
              <a:t>Дошкольное образование </a:t>
            </a:r>
            <a:r>
              <a:rPr lang="ru-RU" sz="2000" dirty="0">
                <a:solidFill>
                  <a:srgbClr val="002060"/>
                </a:solidFill>
                <a:latin typeface="Trebuchet MS" pitchFamily="34" charset="0"/>
              </a:rPr>
              <a:t>в России в 2011-2018 гг</a:t>
            </a:r>
            <a:r>
              <a:rPr lang="ru-RU" sz="2000" dirty="0" smtClean="0">
                <a:solidFill>
                  <a:srgbClr val="002060"/>
                </a:solidFill>
                <a:latin typeface="Trebuchet MS" pitchFamily="34" charset="0"/>
              </a:rPr>
              <a:t>.*</a:t>
            </a:r>
            <a:endParaRPr lang="ru-RU" sz="2000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21" name="Номер слайда 1"/>
          <p:cNvSpPr txBox="1">
            <a:spLocks/>
          </p:cNvSpPr>
          <p:nvPr/>
        </p:nvSpPr>
        <p:spPr>
          <a:xfrm>
            <a:off x="2908796" y="65922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500" b="1" smtClean="0">
                <a:solidFill>
                  <a:schemeClr val="tx2"/>
                </a:solidFill>
              </a:rPr>
              <a:pPr/>
              <a:t>7</a:t>
            </a:fld>
            <a:endParaRPr lang="ru-RU" sz="15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13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694213"/>
              </p:ext>
            </p:extLst>
          </p:nvPr>
        </p:nvGraphicFramePr>
        <p:xfrm>
          <a:off x="6177880" y="4340194"/>
          <a:ext cx="1368152" cy="1981200"/>
        </p:xfrm>
        <a:graphic>
          <a:graphicData uri="http://schemas.openxmlformats.org/drawingml/2006/table">
            <a:tbl>
              <a:tblPr/>
              <a:tblGrid>
                <a:gridCol w="1368152"/>
              </a:tblGrid>
              <a:tr h="1133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Баласс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Титул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Издательский дом «Федоров»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ОЛМА-Учебник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Яхонт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КИТАП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Версия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79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Научный институт образования и развития личности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Илекса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Питер-Пресс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654" y="1851968"/>
            <a:ext cx="4416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Кол-во издательств и  среднее кол-во учебников на 1 издательство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47456" y="1873275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Кол-во новых и исключенных </a:t>
            </a:r>
          </a:p>
          <a:p>
            <a:pPr algn="ctr"/>
            <a:r>
              <a:rPr lang="ru-RU" sz="1600" b="1" dirty="0" smtClean="0"/>
              <a:t>издательств из ФП</a:t>
            </a:r>
            <a:endParaRPr lang="ru-RU" sz="1600" b="1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988504291"/>
              </p:ext>
            </p:extLst>
          </p:nvPr>
        </p:nvGraphicFramePr>
        <p:xfrm>
          <a:off x="99368" y="2579193"/>
          <a:ext cx="4355976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Стрелка вверх 10"/>
          <p:cNvSpPr/>
          <p:nvPr/>
        </p:nvSpPr>
        <p:spPr>
          <a:xfrm rot="7952637">
            <a:off x="1361154" y="3742412"/>
            <a:ext cx="323528" cy="579297"/>
          </a:xfrm>
          <a:prstGeom prst="upArrow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верх 11"/>
          <p:cNvSpPr/>
          <p:nvPr/>
        </p:nvSpPr>
        <p:spPr>
          <a:xfrm rot="7952637">
            <a:off x="3364862" y="2734300"/>
            <a:ext cx="323528" cy="579297"/>
          </a:xfrm>
          <a:prstGeom prst="upArrow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72661351"/>
              </p:ext>
            </p:extLst>
          </p:nvPr>
        </p:nvGraphicFramePr>
        <p:xfrm>
          <a:off x="4644008" y="2638871"/>
          <a:ext cx="4320480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Стрелка вверх 13"/>
          <p:cNvSpPr/>
          <p:nvPr/>
        </p:nvSpPr>
        <p:spPr>
          <a:xfrm rot="5400000">
            <a:off x="5677088" y="2993491"/>
            <a:ext cx="323528" cy="579297"/>
          </a:xfrm>
          <a:prstGeom prst="upArrow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верх 14"/>
          <p:cNvSpPr/>
          <p:nvPr/>
        </p:nvSpPr>
        <p:spPr>
          <a:xfrm rot="3380586">
            <a:off x="7597257" y="2570432"/>
            <a:ext cx="323528" cy="579297"/>
          </a:xfrm>
          <a:prstGeom prst="upArrow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45002"/>
              </p:ext>
            </p:extLst>
          </p:nvPr>
        </p:nvGraphicFramePr>
        <p:xfrm>
          <a:off x="5042396" y="4347090"/>
          <a:ext cx="1113780" cy="762000"/>
        </p:xfrm>
        <a:graphic>
          <a:graphicData uri="http://schemas.openxmlformats.org/drawingml/2006/table">
            <a:tbl>
              <a:tblPr/>
              <a:tblGrid>
                <a:gridCol w="111378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 err="1">
                          <a:solidFill>
                            <a:srgbClr val="00B050"/>
                          </a:solidFill>
                          <a:latin typeface="Calibri"/>
                        </a:rPr>
                        <a:t>Магариф-Вакыт</a:t>
                      </a:r>
                      <a:endParaRPr lang="ru-RU" sz="1000" b="1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 err="1">
                          <a:solidFill>
                            <a:srgbClr val="00B050"/>
                          </a:solidFill>
                          <a:latin typeface="Calibri"/>
                        </a:rPr>
                        <a:t>Бичик</a:t>
                      </a:r>
                      <a:endParaRPr lang="ru-RU" sz="1000" b="1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B050"/>
                          </a:solidFill>
                          <a:latin typeface="Calibri"/>
                        </a:rPr>
                        <a:t>СМИО Пресс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 err="1">
                          <a:solidFill>
                            <a:srgbClr val="00B050"/>
                          </a:solidFill>
                          <a:latin typeface="Calibri"/>
                        </a:rPr>
                        <a:t>Татармультфильм</a:t>
                      </a:r>
                      <a:endParaRPr lang="ru-RU" sz="1000" b="1" i="0" u="none" strike="noStrike" dirty="0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9" name="Рисунок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09462"/>
            <a:ext cx="849565" cy="615282"/>
          </a:xfrm>
          <a:prstGeom prst="rect">
            <a:avLst/>
          </a:prstGeom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3688611" y="490022"/>
            <a:ext cx="5203869" cy="1143000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defRPr/>
            </a:pPr>
            <a:r>
              <a:rPr lang="ru-RU" sz="2000" dirty="0">
                <a:solidFill>
                  <a:srgbClr val="002060"/>
                </a:solidFill>
                <a:latin typeface="Trebuchet MS" pitchFamily="34" charset="0"/>
              </a:rPr>
              <a:t>Федеральный перечень учебников: кол-во издательств и среднее </a:t>
            </a:r>
            <a:r>
              <a:rPr lang="ru-RU" sz="2000" dirty="0" smtClean="0">
                <a:solidFill>
                  <a:srgbClr val="002060"/>
                </a:solidFill>
                <a:latin typeface="Trebuchet MS" pitchFamily="34" charset="0"/>
              </a:rPr>
              <a:t>кол-во </a:t>
            </a:r>
            <a:r>
              <a:rPr lang="ru-RU" sz="2000" dirty="0">
                <a:solidFill>
                  <a:srgbClr val="002060"/>
                </a:solidFill>
                <a:latin typeface="Trebuchet MS" pitchFamily="34" charset="0"/>
              </a:rPr>
              <a:t>учебников на издательство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222944"/>
              </p:ext>
            </p:extLst>
          </p:nvPr>
        </p:nvGraphicFramePr>
        <p:xfrm>
          <a:off x="7596336" y="4347090"/>
          <a:ext cx="1368152" cy="1981200"/>
        </p:xfrm>
        <a:graphic>
          <a:graphicData uri="http://schemas.openxmlformats.org/drawingml/2006/table">
            <a:tbl>
              <a:tblPr/>
              <a:tblGrid>
                <a:gridCol w="1368152"/>
              </a:tblGrid>
              <a:tr h="22679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Современные образовательные технологии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Аркти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МЦНМО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Учебная литература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СОЛОН-ПРЕСС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Вербум-М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Клио Софт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Мой учебник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Оникс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Полиграфия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3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СибАДИ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Номер слайда 1"/>
          <p:cNvSpPr txBox="1">
            <a:spLocks/>
          </p:cNvSpPr>
          <p:nvPr/>
        </p:nvSpPr>
        <p:spPr>
          <a:xfrm>
            <a:off x="2908796" y="65922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500" b="1" smtClean="0">
                <a:solidFill>
                  <a:schemeClr val="tx2"/>
                </a:solidFill>
              </a:rPr>
              <a:pPr/>
              <a:t>8</a:t>
            </a:fld>
            <a:endParaRPr lang="ru-RU" sz="15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1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50"/>
          <p:cNvSpPr txBox="1">
            <a:spLocks noChangeArrowheads="1"/>
          </p:cNvSpPr>
          <p:nvPr/>
        </p:nvSpPr>
        <p:spPr bwMode="auto">
          <a:xfrm>
            <a:off x="0" y="6596390"/>
            <a:ext cx="59046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Calibri" pitchFamily="34" charset="0"/>
              </a:rPr>
              <a:t>* На основании нового ФП 2014/2015</a:t>
            </a:r>
          </a:p>
        </p:txBody>
      </p:sp>
      <p:pic>
        <p:nvPicPr>
          <p:cNvPr id="12" name="Рисунок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09462"/>
            <a:ext cx="849565" cy="615282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688611" y="490022"/>
            <a:ext cx="5203869" cy="1143000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defRPr/>
            </a:pPr>
            <a:r>
              <a:rPr lang="ru-RU" sz="2000" dirty="0">
                <a:solidFill>
                  <a:srgbClr val="002060"/>
                </a:solidFill>
                <a:latin typeface="Trebuchet MS" pitchFamily="34" charset="0"/>
              </a:rPr>
              <a:t>Федеральный перечень учебников: ТОП 10 издательств</a:t>
            </a:r>
            <a:r>
              <a:rPr lang="ru-RU" sz="2000" dirty="0" smtClean="0">
                <a:solidFill>
                  <a:srgbClr val="002060"/>
                </a:solidFill>
                <a:latin typeface="Trebuchet MS" pitchFamily="34" charset="0"/>
              </a:rPr>
              <a:t>* по количеству учебников</a:t>
            </a:r>
            <a:endParaRPr lang="ru-RU" sz="2000" dirty="0">
              <a:solidFill>
                <a:srgbClr val="002060"/>
              </a:solidFill>
              <a:latin typeface="Trebuchet MS" pitchFamily="34" charset="0"/>
            </a:endParaRPr>
          </a:p>
          <a:p>
            <a:pPr marL="0" lvl="1" algn="ctr">
              <a:defRPr/>
            </a:pPr>
            <a:endParaRPr lang="ru-RU" sz="2000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14" name="Номер слайда 1"/>
          <p:cNvSpPr txBox="1">
            <a:spLocks/>
          </p:cNvSpPr>
          <p:nvPr/>
        </p:nvSpPr>
        <p:spPr>
          <a:xfrm>
            <a:off x="2908796" y="65922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z="1500" b="1" smtClean="0">
                <a:solidFill>
                  <a:schemeClr val="tx2"/>
                </a:solidFill>
              </a:rPr>
              <a:pPr/>
              <a:t>9</a:t>
            </a:fld>
            <a:endParaRPr lang="ru-RU" sz="1500" b="1" dirty="0">
              <a:solidFill>
                <a:schemeClr val="tx2"/>
              </a:solidFill>
            </a:endParaRP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7454023"/>
              </p:ext>
            </p:extLst>
          </p:nvPr>
        </p:nvGraphicFramePr>
        <p:xfrm>
          <a:off x="107504" y="1556792"/>
          <a:ext cx="8424936" cy="4532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381959"/>
              </p:ext>
            </p:extLst>
          </p:nvPr>
        </p:nvGraphicFramePr>
        <p:xfrm>
          <a:off x="6290544" y="1916832"/>
          <a:ext cx="2745951" cy="3642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1856"/>
                <a:gridCol w="864095"/>
              </a:tblGrid>
              <a:tr h="653406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u="none" strike="noStrike" dirty="0">
                          <a:effectLst/>
                        </a:rPr>
                        <a:t>Издательство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u="none" strike="noStrike">
                          <a:effectLst/>
                        </a:rPr>
                        <a:t>Кол-во учебников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6136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 dirty="0">
                          <a:effectLst/>
                        </a:rPr>
                        <a:t>Просвещение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u="none" strike="noStrike">
                          <a:effectLst/>
                        </a:rPr>
                        <a:t>415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6136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 dirty="0">
                          <a:effectLst/>
                        </a:rPr>
                        <a:t>ДРОФА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u="none" strike="noStrike">
                          <a:effectLst/>
                        </a:rPr>
                        <a:t>296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6136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 dirty="0">
                          <a:effectLst/>
                        </a:rPr>
                        <a:t>ВЕНТАНА-ГРАФ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u="none" strike="noStrike">
                          <a:effectLst/>
                        </a:rPr>
                        <a:t>195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6136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 dirty="0">
                          <a:effectLst/>
                        </a:rPr>
                        <a:t>Русское слово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u="none" strike="noStrike">
                          <a:effectLst/>
                        </a:rPr>
                        <a:t>92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6136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 dirty="0">
                          <a:effectLst/>
                        </a:rPr>
                        <a:t>Академкнига/Учебник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u="none" strike="noStrike">
                          <a:effectLst/>
                        </a:rPr>
                        <a:t>53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6136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 dirty="0">
                          <a:effectLst/>
                        </a:rPr>
                        <a:t>БИНОМ. Лаборатория знаний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u="none" strike="noStrike">
                          <a:effectLst/>
                        </a:rPr>
                        <a:t>47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6136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>
                          <a:effectLst/>
                        </a:rPr>
                        <a:t>Ассоциация </a:t>
                      </a:r>
                      <a:r>
                        <a:rPr lang="en-US" sz="1200" u="none" strike="noStrike">
                          <a:effectLst/>
                        </a:rPr>
                        <a:t>XXI </a:t>
                      </a:r>
                      <a:r>
                        <a:rPr lang="ru-RU" sz="1200" u="none" strike="noStrike">
                          <a:effectLst/>
                        </a:rPr>
                        <a:t>век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u="none" strike="noStrike" dirty="0">
                          <a:effectLst/>
                        </a:rPr>
                        <a:t>46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6136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>
                          <a:effectLst/>
                        </a:rPr>
                        <a:t>Астрель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u="none" strike="noStrike" dirty="0">
                          <a:effectLst/>
                        </a:rPr>
                        <a:t>45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6136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>
                          <a:effectLst/>
                        </a:rPr>
                        <a:t>Мнемозина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u="none" strike="noStrike" dirty="0">
                          <a:effectLst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6136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>
                          <a:effectLst/>
                        </a:rPr>
                        <a:t>ВИТА-ПРЕСС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u="none" strike="noStrike" dirty="0">
                          <a:effectLst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6136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 dirty="0">
                          <a:effectLst/>
                        </a:rPr>
                        <a:t>Другие издательства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200" u="none" strike="noStrike" dirty="0">
                          <a:effectLst/>
                        </a:rPr>
                        <a:t>110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398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4144</TotalTime>
  <Words>1695</Words>
  <Application>Microsoft Office PowerPoint</Application>
  <PresentationFormat>Экран (4:3)</PresentationFormat>
  <Paragraphs>318</Paragraphs>
  <Slides>14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Trebuchet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NRybchenko</dc:creator>
  <cp:lastModifiedBy>Anna</cp:lastModifiedBy>
  <cp:revision>306</cp:revision>
  <cp:lastPrinted>2014-09-03T09:34:04Z</cp:lastPrinted>
  <dcterms:created xsi:type="dcterms:W3CDTF">2013-03-14T13:51:37Z</dcterms:created>
  <dcterms:modified xsi:type="dcterms:W3CDTF">2014-09-03T12:07:48Z</dcterms:modified>
</cp:coreProperties>
</file>