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2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1164" r:id="rId2"/>
    <p:sldId id="1160" r:id="rId3"/>
    <p:sldId id="1141" r:id="rId4"/>
    <p:sldId id="1181" r:id="rId5"/>
    <p:sldId id="1178" r:id="rId6"/>
    <p:sldId id="1192" r:id="rId7"/>
    <p:sldId id="1193" r:id="rId8"/>
    <p:sldId id="1194" r:id="rId9"/>
    <p:sldId id="1179" r:id="rId10"/>
    <p:sldId id="1144" r:id="rId11"/>
    <p:sldId id="1161" r:id="rId12"/>
    <p:sldId id="1142" r:id="rId13"/>
    <p:sldId id="1146" r:id="rId14"/>
    <p:sldId id="1172" r:id="rId15"/>
    <p:sldId id="1195" r:id="rId16"/>
    <p:sldId id="1191" r:id="rId17"/>
    <p:sldId id="1187" r:id="rId18"/>
    <p:sldId id="1197" r:id="rId19"/>
    <p:sldId id="1198" r:id="rId20"/>
    <p:sldId id="1196" r:id="rId21"/>
    <p:sldId id="1163" r:id="rId22"/>
    <p:sldId id="1182" r:id="rId23"/>
  </p:sldIdLst>
  <p:sldSz cx="9144000" cy="6858000" type="screen4x3"/>
  <p:notesSz cx="6797675" cy="9926638"/>
  <p:custDataLst>
    <p:tags r:id="rId2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8841E36-2740-4702-AF14-6209CFE9DFA2}">
          <p14:sldIdLst>
            <p14:sldId id="1164"/>
            <p14:sldId id="1160"/>
            <p14:sldId id="1141"/>
            <p14:sldId id="1181"/>
            <p14:sldId id="1178"/>
            <p14:sldId id="1192"/>
            <p14:sldId id="1193"/>
            <p14:sldId id="1194"/>
            <p14:sldId id="1179"/>
            <p14:sldId id="1144"/>
            <p14:sldId id="1161"/>
            <p14:sldId id="1142"/>
            <p14:sldId id="1146"/>
            <p14:sldId id="1172"/>
            <p14:sldId id="1195"/>
            <p14:sldId id="1191"/>
            <p14:sldId id="1187"/>
            <p14:sldId id="1197"/>
            <p14:sldId id="1198"/>
            <p14:sldId id="1196"/>
            <p14:sldId id="1163"/>
            <p14:sldId id="11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в Бирюков" initials="ЛБ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D3D1"/>
    <a:srgbClr val="FFEEDD"/>
    <a:srgbClr val="FFCCCC"/>
    <a:srgbClr val="C8D7EA"/>
    <a:srgbClr val="CCFFCC"/>
    <a:srgbClr val="FFFFCC"/>
    <a:srgbClr val="CCDAEC"/>
    <a:srgbClr val="CCECFF"/>
    <a:srgbClr val="00518E"/>
    <a:srgbClr val="87A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84" autoAdjust="0"/>
  </p:normalViewPr>
  <p:slideViewPr>
    <p:cSldViewPr>
      <p:cViewPr varScale="1">
        <p:scale>
          <a:sx n="89" d="100"/>
          <a:sy n="89" d="100"/>
        </p:scale>
        <p:origin x="108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ryukov.ln\Documents\&#1054;&#1090;&#1095;&#1105;&#1090;&#1099;%20&#1050;&#1086;&#1095;&#1077;&#1090;&#1082;&#1086;&#1074;&#1091;\&#1055;&#1088;&#1086;&#1075;&#1085;&#1086;&#1079;%20&#1088;&#1099;&#1085;&#1082;&#1072;%20&#1074;%20&#1088;&#1072;&#1079;&#1088;&#1077;&#1079;&#1077;%20&#1082;&#1072;&#1083;&#1072;&#1083;&#1086;&#1074;%20&#1080;%20&#1088;&#1077;&#1075;&#1080;&#1086;&#1085;&#1086;&#1074;\&#1055;&#1088;&#1086;&#1075;&#1085;&#1086;&#1079;%20&#1088;&#1099;&#1085;&#1082;&#1072;%20&#1074;%20&#1088;&#1072;&#1079;&#1088;&#1077;&#1079;&#1077;%20&#1082;&#1072;&#1085;&#1072;&#1083;&#1086;&#1074;%20&#1080;%20&#1088;&#1077;&#1075;&#1080;&#1086;&#1085;&#1086;&#1074;%20v2.xlsm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ryukov.ln\Documents\&#1054;&#1090;&#1095;&#1105;&#1090;&#1099;%20&#1050;&#1086;&#1095;&#1077;&#1090;&#1082;&#1086;&#1074;&#1091;\&#1055;&#1088;&#1086;&#1075;&#1085;&#1086;&#1079;%20&#1088;&#1099;&#1085;&#1082;&#1072;%20&#1074;%20&#1088;&#1072;&#1079;&#1088;&#1077;&#1079;&#1077;%20&#1082;&#1072;&#1083;&#1072;&#1083;&#1086;&#1074;%20&#1080;%20&#1088;&#1077;&#1075;&#1080;&#1086;&#1085;&#1086;&#1074;\&#1055;&#1088;&#1086;&#1075;&#1085;&#1086;&#1079;%20&#1088;&#1099;&#1085;&#1082;&#1072;%20&#1074;%20&#1088;&#1072;&#1079;&#1088;&#1077;&#1079;&#1077;%20&#1082;&#1072;&#1085;&#1072;&#1083;&#1086;&#1074;%20&#1080;%20&#1088;&#1077;&#1075;&#1080;&#1086;&#1085;&#1086;&#1074;%20v2.xlsm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biryukov.ln\Documents\&#1054;&#1090;&#1095;&#1105;&#1090;&#1099;%20&#1053;&#1086;&#1074;&#1080;&#1082;&#1086;&#1074;&#1091;\&#1050;%20&#1086;&#1090;&#1088;&#1072;&#1089;&#1083;&#1077;&#1074;&#1086;&#1081;%20&#1087;&#1088;&#1077;&#1079;&#1077;&#1085;&#1090;&#1072;&#1094;&#1080;&#1080;%20&#1053;&#1054;&#1045;%202014_v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'Рынок в целом'!$B$3</c:f>
              <c:strCache>
                <c:ptCount val="1"/>
                <c:pt idx="0">
                  <c:v>Книжный рынок РФ (млрд руб.)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3"/>
            <c:invertIfNegative val="0"/>
            <c:bubble3D val="0"/>
            <c:spPr>
              <a:pattFill prst="wdUp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4"/>
            <c:invertIfNegative val="0"/>
            <c:bubble3D val="0"/>
            <c:spPr>
              <a:pattFill prst="wdUp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'Рынок в целом'!$A$8:$A$12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'Рынок в целом'!$B$8:$B$12</c:f>
              <c:numCache>
                <c:formatCode>#,##0.0</c:formatCode>
                <c:ptCount val="5"/>
                <c:pt idx="0">
                  <c:v>76.184164705882338</c:v>
                </c:pt>
                <c:pt idx="1">
                  <c:v>74.352070588235279</c:v>
                </c:pt>
                <c:pt idx="2">
                  <c:v>72.099999999999994</c:v>
                </c:pt>
                <c:pt idx="3">
                  <c:v>70.900000000000006</c:v>
                </c:pt>
                <c:pt idx="4">
                  <c:v>71.507568075117362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81957128"/>
        <c:axId val="381957520"/>
      </c:barChart>
      <c:catAx>
        <c:axId val="381957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1957520"/>
        <c:crosses val="autoZero"/>
        <c:auto val="1"/>
        <c:lblAlgn val="ctr"/>
        <c:lblOffset val="100"/>
        <c:noMultiLvlLbl val="0"/>
      </c:catAx>
      <c:valAx>
        <c:axId val="38195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1957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Доли</a:t>
            </a:r>
            <a:r>
              <a:rPr lang="ru-RU" baseline="0"/>
              <a:t> каналов продаж в 2014 году</a:t>
            </a:r>
            <a:r>
              <a:rPr lang="en-US" baseline="0"/>
              <a:t> (%)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4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6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shade val="9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>
                  <a:tint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tint val="6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1">
                  <a:tint val="4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2.4376267347852421E-2"/>
                  <c:y val="3.629212962067451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6665069823252363E-2"/>
                  <c:y val="8.105410443806807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760763192266326E-3"/>
                  <c:y val="6.052556931246103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510333344205036E-3"/>
                  <c:y val="-1.926069207816772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7855171949660134E-2"/>
                  <c:y val="3.82296674468244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7977857082968832E-2"/>
                  <c:y val="7.23849458538895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3251562209749285E-2"/>
                  <c:y val="7.150545681261101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8503035743726"/>
                      <c:h val="0.19438963556141634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6.2268993879078291E-2"/>
                  <c:y val="-2.853572729404116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'каналы доли'!$B$39:$I$39</c:f>
              <c:strCache>
                <c:ptCount val="8"/>
                <c:pt idx="0">
                  <c:v>FMCG</c:v>
                </c:pt>
                <c:pt idx="1">
                  <c:v>Библиотеки</c:v>
                </c:pt>
                <c:pt idx="2">
                  <c:v>Бюджетные организации</c:v>
                </c:pt>
                <c:pt idx="3">
                  <c:v>Интернет-магазины</c:v>
                </c:pt>
                <c:pt idx="4">
                  <c:v>Киосковые сети</c:v>
                </c:pt>
                <c:pt idx="5">
                  <c:v>Книжные магазины</c:v>
                </c:pt>
                <c:pt idx="6">
                  <c:v>Неструктурированные продажи</c:v>
                </c:pt>
                <c:pt idx="7">
                  <c:v>Федеральные сети</c:v>
                </c:pt>
              </c:strCache>
            </c:strRef>
          </c:cat>
          <c:val>
            <c:numRef>
              <c:f>'каналы доли'!$B$41:$I$41</c:f>
              <c:numCache>
                <c:formatCode>0.0%</c:formatCode>
                <c:ptCount val="8"/>
                <c:pt idx="0">
                  <c:v>8.1805359661495075E-2</c:v>
                </c:pt>
                <c:pt idx="1">
                  <c:v>4.2313117066290554E-3</c:v>
                </c:pt>
                <c:pt idx="2">
                  <c:v>0.23554301833568408</c:v>
                </c:pt>
                <c:pt idx="3">
                  <c:v>0.10155148095909733</c:v>
                </c:pt>
                <c:pt idx="4">
                  <c:v>3.1029619181946411E-2</c:v>
                </c:pt>
                <c:pt idx="5">
                  <c:v>0.36812411847672782</c:v>
                </c:pt>
                <c:pt idx="6">
                  <c:v>7.7574047954866013E-2</c:v>
                </c:pt>
                <c:pt idx="7">
                  <c:v>0.10014104372355431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Регионы</a:t>
            </a:r>
            <a:r>
              <a:rPr lang="ru-RU" baseline="0" dirty="0"/>
              <a:t> (млрд. руб</a:t>
            </a:r>
            <a:r>
              <a:rPr lang="ru-RU" baseline="0" dirty="0" smtClean="0"/>
              <a:t>.), среднегодовая динамика (%)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регионы!$B$3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tint val="65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tint val="65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tint val="65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регионы!$A$4:$A$10</c:f>
              <c:strCache>
                <c:ptCount val="7"/>
                <c:pt idx="0">
                  <c:v>Коммерческий рынок РФ</c:v>
                </c:pt>
                <c:pt idx="1">
                  <c:v>Центральный</c:v>
                </c:pt>
                <c:pt idx="2">
                  <c:v>Северо-Западный</c:v>
                </c:pt>
                <c:pt idx="3">
                  <c:v>Приволжский</c:v>
                </c:pt>
                <c:pt idx="4">
                  <c:v>Сибирский</c:v>
                </c:pt>
                <c:pt idx="5">
                  <c:v>Уральский</c:v>
                </c:pt>
                <c:pt idx="6">
                  <c:v>Южный</c:v>
                </c:pt>
              </c:strCache>
            </c:strRef>
          </c:cat>
          <c:val>
            <c:numRef>
              <c:f>регионы!$B$4:$B$10</c:f>
              <c:numCache>
                <c:formatCode>#,##0.00</c:formatCode>
                <c:ptCount val="7"/>
                <c:pt idx="0" formatCode="#,##0.0">
                  <c:v>49.099999999999987</c:v>
                </c:pt>
                <c:pt idx="1">
                  <c:v>23.1151282786685</c:v>
                </c:pt>
                <c:pt idx="2">
                  <c:v>9.22182402157393</c:v>
                </c:pt>
                <c:pt idx="3">
                  <c:v>4.8529258293579645</c:v>
                </c:pt>
                <c:pt idx="4">
                  <c:v>4.4108190754025838</c:v>
                </c:pt>
                <c:pt idx="5">
                  <c:v>3.970290341607992</c:v>
                </c:pt>
                <c:pt idx="6">
                  <c:v>3.5590124533889895</c:v>
                </c:pt>
              </c:numCache>
            </c:numRef>
          </c:val>
        </c:ser>
        <c:ser>
          <c:idx val="1"/>
          <c:order val="1"/>
          <c:tx>
            <c:strRef>
              <c:f>регионы!$C$3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регионы!$A$4:$A$10</c:f>
              <c:strCache>
                <c:ptCount val="7"/>
                <c:pt idx="0">
                  <c:v>Коммерческий рынок РФ</c:v>
                </c:pt>
                <c:pt idx="1">
                  <c:v>Центральный</c:v>
                </c:pt>
                <c:pt idx="2">
                  <c:v>Северо-Западный</c:v>
                </c:pt>
                <c:pt idx="3">
                  <c:v>Приволжский</c:v>
                </c:pt>
                <c:pt idx="4">
                  <c:v>Сибирский</c:v>
                </c:pt>
                <c:pt idx="5">
                  <c:v>Уральский</c:v>
                </c:pt>
                <c:pt idx="6">
                  <c:v>Южный</c:v>
                </c:pt>
              </c:strCache>
            </c:strRef>
          </c:cat>
          <c:val>
            <c:numRef>
              <c:f>регионы!$C$4:$C$10</c:f>
              <c:numCache>
                <c:formatCode>#,##0.00</c:formatCode>
                <c:ptCount val="7"/>
                <c:pt idx="0" formatCode="#,##0.0">
                  <c:v>48.400000000000006</c:v>
                </c:pt>
                <c:pt idx="1">
                  <c:v>22.798325281281201</c:v>
                </c:pt>
                <c:pt idx="2">
                  <c:v>8.9276656897301496</c:v>
                </c:pt>
                <c:pt idx="3">
                  <c:v>4.6939114963746595</c:v>
                </c:pt>
                <c:pt idx="4">
                  <c:v>4.4452929831765511</c:v>
                </c:pt>
                <c:pt idx="5">
                  <c:v>3.9624597715665697</c:v>
                </c:pt>
                <c:pt idx="6">
                  <c:v>3.57509371084151</c:v>
                </c:pt>
              </c:numCache>
            </c:numRef>
          </c:val>
        </c:ser>
        <c:ser>
          <c:idx val="2"/>
          <c:order val="2"/>
          <c:tx>
            <c:strRef>
              <c:f>регионы!$D$3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shade val="65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shade val="65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65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регионы!$A$4:$A$10</c:f>
              <c:strCache>
                <c:ptCount val="7"/>
                <c:pt idx="0">
                  <c:v>Коммерческий рынок РФ</c:v>
                </c:pt>
                <c:pt idx="1">
                  <c:v>Центральный</c:v>
                </c:pt>
                <c:pt idx="2">
                  <c:v>Северо-Западный</c:v>
                </c:pt>
                <c:pt idx="3">
                  <c:v>Приволжский</c:v>
                </c:pt>
                <c:pt idx="4">
                  <c:v>Сибирский</c:v>
                </c:pt>
                <c:pt idx="5">
                  <c:v>Уральский</c:v>
                </c:pt>
                <c:pt idx="6">
                  <c:v>Южный</c:v>
                </c:pt>
              </c:strCache>
            </c:strRef>
          </c:cat>
          <c:val>
            <c:numRef>
              <c:f>регионы!$D$4:$D$10</c:f>
              <c:numCache>
                <c:formatCode>#,##0.00</c:formatCode>
                <c:ptCount val="7"/>
                <c:pt idx="0" formatCode="#,##0.0">
                  <c:v>48.67199999999999</c:v>
                </c:pt>
                <c:pt idx="1">
                  <c:v>23.102872175832498</c:v>
                </c:pt>
                <c:pt idx="2">
                  <c:v>8.8069081036606498</c:v>
                </c:pt>
                <c:pt idx="3">
                  <c:v>4.6178326533492502</c:v>
                </c:pt>
                <c:pt idx="4">
                  <c:v>4.5234943597598543</c:v>
                </c:pt>
                <c:pt idx="5">
                  <c:v>4.0220566535937001</c:v>
                </c:pt>
                <c:pt idx="6">
                  <c:v>3.6034575808518619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83781944"/>
        <c:axId val="383782336"/>
      </c:barChart>
      <c:catAx>
        <c:axId val="3837819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3782336"/>
        <c:crosses val="autoZero"/>
        <c:auto val="1"/>
        <c:lblAlgn val="ctr"/>
        <c:lblOffset val="100"/>
        <c:noMultiLvlLbl val="0"/>
      </c:catAx>
      <c:valAx>
        <c:axId val="38378233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3781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Прирост конечных продаж книг 1 пг.2014 г. к 1 пг. 2013 г. (%)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Лист11!$C$14</c:f>
              <c:strCache>
                <c:ptCount val="1"/>
                <c:pt idx="0">
                  <c:v>2014 к 2013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B9BD5">
                  <a:lumMod val="60000"/>
                  <a:lumOff val="40000"/>
                </a:srgb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5B9BD5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Лист11!$A$15:$A$18</c:f>
              <c:strCache>
                <c:ptCount val="4"/>
                <c:pt idx="0">
                  <c:v>Федеральные сети (Новый книжный, Буквоед) </c:v>
                </c:pt>
                <c:pt idx="1">
                  <c:v>Федеральные сети-Стабильная база (без новых магазинов) </c:v>
                </c:pt>
                <c:pt idx="2">
                  <c:v>Региональные сети (Пегас, Амиталь,Продалит, Меломан, Пароль НН, Дом Зингера, Метида)</c:v>
                </c:pt>
                <c:pt idx="3">
                  <c:v>VIP (Библио-Глобус, Молодая гвардия, Московский дом книги)</c:v>
                </c:pt>
              </c:strCache>
            </c:strRef>
          </c:cat>
          <c:val>
            <c:numRef>
              <c:f>Лист11!$C$15:$C$18</c:f>
              <c:numCache>
                <c:formatCode>0.0%</c:formatCode>
                <c:ptCount val="4"/>
                <c:pt idx="0">
                  <c:v>7.0999999999999994E-2</c:v>
                </c:pt>
                <c:pt idx="1">
                  <c:v>2.5000000000000001E-2</c:v>
                </c:pt>
                <c:pt idx="2">
                  <c:v>0.01</c:v>
                </c:pt>
                <c:pt idx="3">
                  <c:v>1.4571843775577298E-2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35073912"/>
        <c:axId val="535066856"/>
      </c:barChart>
      <c:catAx>
        <c:axId val="535073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5066856"/>
        <c:crosses val="autoZero"/>
        <c:auto val="1"/>
        <c:lblAlgn val="ctr"/>
        <c:lblOffset val="100"/>
        <c:noMultiLvlLbl val="0"/>
      </c:catAx>
      <c:valAx>
        <c:axId val="535066856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50739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474173304"/>
        <c:axId val="474174088"/>
      </c:barChart>
      <c:catAx>
        <c:axId val="474173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4174088"/>
        <c:crosses val="autoZero"/>
        <c:auto val="1"/>
        <c:lblAlgn val="ctr"/>
        <c:lblOffset val="100"/>
        <c:noMultiLvlLbl val="0"/>
      </c:catAx>
      <c:valAx>
        <c:axId val="474174088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474173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383015888"/>
        <c:axId val="385085736"/>
      </c:barChart>
      <c:catAx>
        <c:axId val="38301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085736"/>
        <c:crosses val="autoZero"/>
        <c:auto val="1"/>
        <c:lblAlgn val="ctr"/>
        <c:lblOffset val="100"/>
        <c:noMultiLvlLbl val="0"/>
      </c:catAx>
      <c:valAx>
        <c:axId val="38508573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38301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Книжный рынок РФ (млн. экз.)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'Рынок в целом'!$D$3</c:f>
              <c:strCache>
                <c:ptCount val="1"/>
                <c:pt idx="0">
                  <c:v>Книжный рынок РФ (млн. экз.)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'Рынок в целом'!$A$10:$A$12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'Рынок в целом'!$D$10:$D$12</c:f>
              <c:numCache>
                <c:formatCode>#,##0</c:formatCode>
                <c:ptCount val="3"/>
                <c:pt idx="0">
                  <c:v>437.39383644746425</c:v>
                </c:pt>
                <c:pt idx="1">
                  <c:v>406.47</c:v>
                </c:pt>
                <c:pt idx="2">
                  <c:v>387.73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81427528"/>
        <c:axId val="381429880"/>
      </c:barChart>
      <c:catAx>
        <c:axId val="381427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1429880"/>
        <c:crosses val="autoZero"/>
        <c:auto val="1"/>
        <c:lblAlgn val="ctr"/>
        <c:lblOffset val="100"/>
        <c:noMultiLvlLbl val="0"/>
      </c:catAx>
      <c:valAx>
        <c:axId val="381429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1427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Книжный рынок РФ (млрд. руб.)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'Рынок в целом'!$B$3</c:f>
              <c:strCache>
                <c:ptCount val="1"/>
                <c:pt idx="0">
                  <c:v>Книжный рынок РФ (млрд руб.)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'Рынок в целом'!$A$10:$A$12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'Рынок в целом'!$B$10:$B$12</c:f>
              <c:numCache>
                <c:formatCode>#,##0.0</c:formatCode>
                <c:ptCount val="3"/>
                <c:pt idx="0">
                  <c:v>72.099999999999994</c:v>
                </c:pt>
                <c:pt idx="1">
                  <c:v>70.900000000000006</c:v>
                </c:pt>
                <c:pt idx="2">
                  <c:v>71.507568075117362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81431056"/>
        <c:axId val="381425176"/>
      </c:barChart>
      <c:catAx>
        <c:axId val="38143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1425176"/>
        <c:crosses val="autoZero"/>
        <c:auto val="1"/>
        <c:lblAlgn val="ctr"/>
        <c:lblOffset val="100"/>
        <c:noMultiLvlLbl val="0"/>
      </c:catAx>
      <c:valAx>
        <c:axId val="381425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143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Коммерческий книжный </a:t>
            </a:r>
            <a:r>
              <a:rPr lang="ru-RU" dirty="0"/>
              <a:t>рынок РФ (млрд руб.)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'Рынок коммерческий'!$B$3</c:f>
              <c:strCache>
                <c:ptCount val="1"/>
                <c:pt idx="0">
                  <c:v>Книжный рынок РФ (млрд руб.)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3"/>
            <c:invertIfNegative val="0"/>
            <c:bubble3D val="0"/>
            <c:spPr>
              <a:pattFill prst="wdUp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4"/>
            <c:invertIfNegative val="0"/>
            <c:bubble3D val="0"/>
            <c:spPr>
              <a:pattFill prst="wdUp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'Рынок коммерческий'!$A$8:$A$12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'Рынок коммерческий'!$B$8:$B$12</c:f>
              <c:numCache>
                <c:formatCode>#,##0.0</c:formatCode>
                <c:ptCount val="5"/>
                <c:pt idx="0">
                  <c:v>52.949999999999989</c:v>
                </c:pt>
                <c:pt idx="1">
                  <c:v>50.639999999999993</c:v>
                </c:pt>
                <c:pt idx="2">
                  <c:v>49.099999999999987</c:v>
                </c:pt>
                <c:pt idx="3">
                  <c:v>48.400000000000006</c:v>
                </c:pt>
                <c:pt idx="4">
                  <c:v>48.67199999999999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35064504"/>
        <c:axId val="535070384"/>
      </c:barChart>
      <c:catAx>
        <c:axId val="535064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5070384"/>
        <c:crosses val="autoZero"/>
        <c:auto val="1"/>
        <c:lblAlgn val="ctr"/>
        <c:lblOffset val="100"/>
        <c:noMultiLvlLbl val="0"/>
      </c:catAx>
      <c:valAx>
        <c:axId val="535070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5064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страны!$B$3</c:f>
              <c:strCache>
                <c:ptCount val="1"/>
                <c:pt idx="0">
                  <c:v>2010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8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tint val="58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tint val="58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tint val="58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страны!$A$4:$A$8</c:f>
              <c:strCache>
                <c:ptCount val="5"/>
                <c:pt idx="0">
                  <c:v>США</c:v>
                </c:pt>
                <c:pt idx="1">
                  <c:v>Франция</c:v>
                </c:pt>
                <c:pt idx="2">
                  <c:v>Великобритания</c:v>
                </c:pt>
                <c:pt idx="3">
                  <c:v>Италия</c:v>
                </c:pt>
                <c:pt idx="4">
                  <c:v>Германия</c:v>
                </c:pt>
              </c:strCache>
            </c:strRef>
          </c:cat>
          <c:val>
            <c:numRef>
              <c:f>страны!$B$4:$B$8</c:f>
              <c:numCache>
                <c:formatCode>0.0%</c:formatCode>
                <c:ptCount val="5"/>
                <c:pt idx="0">
                  <c:v>3.1E-2</c:v>
                </c:pt>
                <c:pt idx="1">
                  <c:v>-1.4999999999999999E-2</c:v>
                </c:pt>
                <c:pt idx="2">
                  <c:v>0.02</c:v>
                </c:pt>
                <c:pt idx="3">
                  <c:v>0</c:v>
                </c:pt>
                <c:pt idx="4">
                  <c:v>-3.3000000000000002E-2</c:v>
                </c:pt>
              </c:numCache>
            </c:numRef>
          </c:val>
        </c:ser>
        <c:ser>
          <c:idx val="1"/>
          <c:order val="1"/>
          <c:tx>
            <c:strRef>
              <c:f>страны!$C$3</c:f>
              <c:strCache>
                <c:ptCount val="1"/>
                <c:pt idx="0">
                  <c:v>2011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6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tint val="86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tint val="86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tint val="86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страны!$A$4:$A$8</c:f>
              <c:strCache>
                <c:ptCount val="5"/>
                <c:pt idx="0">
                  <c:v>США</c:v>
                </c:pt>
                <c:pt idx="1">
                  <c:v>Франция</c:v>
                </c:pt>
                <c:pt idx="2">
                  <c:v>Великобритания</c:v>
                </c:pt>
                <c:pt idx="3">
                  <c:v>Италия</c:v>
                </c:pt>
                <c:pt idx="4">
                  <c:v>Германия</c:v>
                </c:pt>
              </c:strCache>
            </c:strRef>
          </c:cat>
          <c:val>
            <c:numRef>
              <c:f>страны!$C$4:$C$8</c:f>
              <c:numCache>
                <c:formatCode>0.0%</c:formatCode>
                <c:ptCount val="5"/>
                <c:pt idx="0">
                  <c:v>-2.5000000000000001E-2</c:v>
                </c:pt>
                <c:pt idx="1">
                  <c:v>-0.01</c:v>
                </c:pt>
                <c:pt idx="2">
                  <c:v>-0.05</c:v>
                </c:pt>
                <c:pt idx="3">
                  <c:v>-0.03</c:v>
                </c:pt>
                <c:pt idx="4">
                  <c:v>-2.5999999999999999E-2</c:v>
                </c:pt>
              </c:numCache>
            </c:numRef>
          </c:val>
        </c:ser>
        <c:ser>
          <c:idx val="2"/>
          <c:order val="2"/>
          <c:tx>
            <c:strRef>
              <c:f>страны!$D$3</c:f>
              <c:strCache>
                <c:ptCount val="1"/>
                <c:pt idx="0">
                  <c:v>2012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6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shade val="86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shade val="86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86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страны!$A$4:$A$8</c:f>
              <c:strCache>
                <c:ptCount val="5"/>
                <c:pt idx="0">
                  <c:v>США</c:v>
                </c:pt>
                <c:pt idx="1">
                  <c:v>Франция</c:v>
                </c:pt>
                <c:pt idx="2">
                  <c:v>Великобритания</c:v>
                </c:pt>
                <c:pt idx="3">
                  <c:v>Италия</c:v>
                </c:pt>
                <c:pt idx="4">
                  <c:v>Германия</c:v>
                </c:pt>
              </c:strCache>
            </c:strRef>
          </c:cat>
          <c:val>
            <c:numRef>
              <c:f>страны!$D$4:$D$8</c:f>
              <c:numCache>
                <c:formatCode>0.0%</c:formatCode>
                <c:ptCount val="5"/>
                <c:pt idx="0">
                  <c:v>-0.01</c:v>
                </c:pt>
                <c:pt idx="1">
                  <c:v>-1.4999999999999999E-2</c:v>
                </c:pt>
                <c:pt idx="2">
                  <c:v>-0.01</c:v>
                </c:pt>
                <c:pt idx="3">
                  <c:v>-7.0000000000000007E-2</c:v>
                </c:pt>
                <c:pt idx="4">
                  <c:v>-1.4E-2</c:v>
                </c:pt>
              </c:numCache>
            </c:numRef>
          </c:val>
        </c:ser>
        <c:ser>
          <c:idx val="3"/>
          <c:order val="3"/>
          <c:tx>
            <c:strRef>
              <c:f>страны!$E$3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8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shade val="58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shade val="58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58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страны!$A$4:$A$8</c:f>
              <c:strCache>
                <c:ptCount val="5"/>
                <c:pt idx="0">
                  <c:v>США</c:v>
                </c:pt>
                <c:pt idx="1">
                  <c:v>Франция</c:v>
                </c:pt>
                <c:pt idx="2">
                  <c:v>Великобритания</c:v>
                </c:pt>
                <c:pt idx="3">
                  <c:v>Италия</c:v>
                </c:pt>
                <c:pt idx="4">
                  <c:v>Германия</c:v>
                </c:pt>
              </c:strCache>
            </c:strRef>
          </c:cat>
          <c:val>
            <c:numRef>
              <c:f>страны!$E$4:$E$8</c:f>
              <c:numCache>
                <c:formatCode>0.0%</c:formatCode>
                <c:ptCount val="5"/>
                <c:pt idx="0">
                  <c:v>-0.01</c:v>
                </c:pt>
                <c:pt idx="1">
                  <c:v>-0.01</c:v>
                </c:pt>
                <c:pt idx="2">
                  <c:v>-0.05</c:v>
                </c:pt>
                <c:pt idx="3">
                  <c:v>-5.2999999999999999E-2</c:v>
                </c:pt>
                <c:pt idx="4">
                  <c:v>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24"/>
        <c:axId val="535069600"/>
        <c:axId val="535068032"/>
      </c:barChart>
      <c:catAx>
        <c:axId val="53506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5068032"/>
        <c:crosses val="autoZero"/>
        <c:auto val="1"/>
        <c:lblAlgn val="ctr"/>
        <c:lblOffset val="100"/>
        <c:noMultiLvlLbl val="0"/>
      </c:catAx>
      <c:valAx>
        <c:axId val="53506803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350696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Англия!$B$3</c:f>
              <c:strCache>
                <c:ptCount val="1"/>
                <c:pt idx="0">
                  <c:v>2010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8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tint val="58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tint val="58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tint val="58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Англия!$A$4:$A$6</c:f>
              <c:strCache>
                <c:ptCount val="3"/>
                <c:pt idx="0">
                  <c:v>Бумажные книги</c:v>
                </c:pt>
                <c:pt idx="1">
                  <c:v>Электронные книги</c:v>
                </c:pt>
                <c:pt idx="2">
                  <c:v>Весь рынок</c:v>
                </c:pt>
              </c:strCache>
            </c:strRef>
          </c:cat>
          <c:val>
            <c:numRef>
              <c:f>Англия!$B$4:$B$6</c:f>
              <c:numCache>
                <c:formatCode>0.0%</c:formatCode>
                <c:ptCount val="3"/>
                <c:pt idx="0">
                  <c:v>0.02</c:v>
                </c:pt>
                <c:pt idx="1">
                  <c:v>0.39</c:v>
                </c:pt>
                <c:pt idx="2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Англия!$C$3</c:f>
              <c:strCache>
                <c:ptCount val="1"/>
                <c:pt idx="0">
                  <c:v>2011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6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tint val="86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tint val="86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tint val="86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Англия!$A$4:$A$6</c:f>
              <c:strCache>
                <c:ptCount val="3"/>
                <c:pt idx="0">
                  <c:v>Бумажные книги</c:v>
                </c:pt>
                <c:pt idx="1">
                  <c:v>Электронные книги</c:v>
                </c:pt>
                <c:pt idx="2">
                  <c:v>Весь рынок</c:v>
                </c:pt>
              </c:strCache>
            </c:strRef>
          </c:cat>
          <c:val>
            <c:numRef>
              <c:f>Англия!$C$4:$C$6</c:f>
              <c:numCache>
                <c:formatCode>0.0%</c:formatCode>
                <c:ptCount val="3"/>
                <c:pt idx="0">
                  <c:v>-0.05</c:v>
                </c:pt>
                <c:pt idx="1">
                  <c:v>0.54</c:v>
                </c:pt>
                <c:pt idx="2">
                  <c:v>-0.02</c:v>
                </c:pt>
              </c:numCache>
            </c:numRef>
          </c:val>
        </c:ser>
        <c:ser>
          <c:idx val="2"/>
          <c:order val="2"/>
          <c:tx>
            <c:strRef>
              <c:f>Англия!$D$3</c:f>
              <c:strCache>
                <c:ptCount val="1"/>
                <c:pt idx="0">
                  <c:v>2012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6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shade val="86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shade val="86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86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Англия!$A$4:$A$6</c:f>
              <c:strCache>
                <c:ptCount val="3"/>
                <c:pt idx="0">
                  <c:v>Бумажные книги</c:v>
                </c:pt>
                <c:pt idx="1">
                  <c:v>Электронные книги</c:v>
                </c:pt>
                <c:pt idx="2">
                  <c:v>Весь рынок</c:v>
                </c:pt>
              </c:strCache>
            </c:strRef>
          </c:cat>
          <c:val>
            <c:numRef>
              <c:f>Англия!$D$4:$D$6</c:f>
              <c:numCache>
                <c:formatCode>0.0%</c:formatCode>
                <c:ptCount val="3"/>
                <c:pt idx="0">
                  <c:v>-0.01</c:v>
                </c:pt>
                <c:pt idx="1">
                  <c:v>0.69</c:v>
                </c:pt>
                <c:pt idx="2">
                  <c:v>0.04</c:v>
                </c:pt>
              </c:numCache>
            </c:numRef>
          </c:val>
        </c:ser>
        <c:ser>
          <c:idx val="3"/>
          <c:order val="3"/>
          <c:tx>
            <c:strRef>
              <c:f>Англия!$E$3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8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shade val="58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shade val="58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58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Англия!$A$4:$A$6</c:f>
              <c:strCache>
                <c:ptCount val="3"/>
                <c:pt idx="0">
                  <c:v>Бумажные книги</c:v>
                </c:pt>
                <c:pt idx="1">
                  <c:v>Электронные книги</c:v>
                </c:pt>
                <c:pt idx="2">
                  <c:v>Весь рынок</c:v>
                </c:pt>
              </c:strCache>
            </c:strRef>
          </c:cat>
          <c:val>
            <c:numRef>
              <c:f>Англия!$E$4:$E$6</c:f>
              <c:numCache>
                <c:formatCode>0.0%</c:formatCode>
                <c:ptCount val="3"/>
                <c:pt idx="0">
                  <c:v>-0.05</c:v>
                </c:pt>
                <c:pt idx="1">
                  <c:v>0.19</c:v>
                </c:pt>
                <c:pt idx="2">
                  <c:v>-0.02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24"/>
        <c:axId val="226984912"/>
        <c:axId val="383015496"/>
      </c:barChart>
      <c:catAx>
        <c:axId val="22698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3015496"/>
        <c:crosses val="autoZero"/>
        <c:auto val="1"/>
        <c:lblAlgn val="ctr"/>
        <c:lblOffset val="100"/>
        <c:noMultiLvlLbl val="0"/>
      </c:catAx>
      <c:valAx>
        <c:axId val="38301549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269849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Сегменты</a:t>
            </a:r>
            <a:r>
              <a:rPr lang="ru-RU" baseline="0"/>
              <a:t> (млрд. руб.), среднегодовая динамика (%)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Сегменты!$B$12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tint val="65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tint val="65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tint val="65000"/>
                  <a:shade val="95000"/>
                </a:schemeClr>
              </a:solidFill>
              <a:round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Сегменты!$A$13:$A$17</c:f>
              <c:strCache>
                <c:ptCount val="5"/>
                <c:pt idx="0">
                  <c:v>Книжный рынок РФ</c:v>
                </c:pt>
                <c:pt idx="1">
                  <c:v>Художественная литература для взрослых</c:v>
                </c:pt>
                <c:pt idx="2">
                  <c:v>Детская литература</c:v>
                </c:pt>
                <c:pt idx="3">
                  <c:v>Прикладная   и профессиональная литература</c:v>
                </c:pt>
                <c:pt idx="4">
                  <c:v>Образование</c:v>
                </c:pt>
              </c:strCache>
            </c:strRef>
          </c:cat>
          <c:val>
            <c:numRef>
              <c:f>Сегменты!$B$13:$B$17</c:f>
              <c:numCache>
                <c:formatCode>0.00</c:formatCode>
                <c:ptCount val="5"/>
                <c:pt idx="0">
                  <c:v>72.099999999999994</c:v>
                </c:pt>
                <c:pt idx="1">
                  <c:v>16.979549999999996</c:v>
                </c:pt>
                <c:pt idx="2">
                  <c:v>13.97298</c:v>
                </c:pt>
                <c:pt idx="3">
                  <c:v>15.551969999999999</c:v>
                </c:pt>
                <c:pt idx="4">
                  <c:v>25.595499999999998</c:v>
                </c:pt>
              </c:numCache>
            </c:numRef>
          </c:val>
        </c:ser>
        <c:ser>
          <c:idx val="1"/>
          <c:order val="1"/>
          <c:tx>
            <c:strRef>
              <c:f>Сегменты!$C$12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Сегменты!$A$13:$A$17</c:f>
              <c:strCache>
                <c:ptCount val="5"/>
                <c:pt idx="0">
                  <c:v>Книжный рынок РФ</c:v>
                </c:pt>
                <c:pt idx="1">
                  <c:v>Художественная литература для взрослых</c:v>
                </c:pt>
                <c:pt idx="2">
                  <c:v>Детская литература</c:v>
                </c:pt>
                <c:pt idx="3">
                  <c:v>Прикладная   и профессиональная литература</c:v>
                </c:pt>
                <c:pt idx="4">
                  <c:v>Образование</c:v>
                </c:pt>
              </c:strCache>
            </c:strRef>
          </c:cat>
          <c:val>
            <c:numRef>
              <c:f>Сегменты!$C$13:$C$17</c:f>
              <c:numCache>
                <c:formatCode>0.00</c:formatCode>
                <c:ptCount val="5"/>
                <c:pt idx="0">
                  <c:v>70.900000000000006</c:v>
                </c:pt>
                <c:pt idx="1">
                  <c:v>15.69017</c:v>
                </c:pt>
                <c:pt idx="2">
                  <c:v>14.123280000000001</c:v>
                </c:pt>
                <c:pt idx="3">
                  <c:v>15.378209999999999</c:v>
                </c:pt>
                <c:pt idx="4">
                  <c:v>25.70834</c:v>
                </c:pt>
              </c:numCache>
            </c:numRef>
          </c:val>
        </c:ser>
        <c:ser>
          <c:idx val="2"/>
          <c:order val="2"/>
          <c:tx>
            <c:strRef>
              <c:f>Сегменты!$D$12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shade val="65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shade val="65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65000"/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Сегменты!$A$13:$A$17</c:f>
              <c:strCache>
                <c:ptCount val="5"/>
                <c:pt idx="0">
                  <c:v>Книжный рынок РФ</c:v>
                </c:pt>
                <c:pt idx="1">
                  <c:v>Художественная литература для взрослых</c:v>
                </c:pt>
                <c:pt idx="2">
                  <c:v>Детская литература</c:v>
                </c:pt>
                <c:pt idx="3">
                  <c:v>Прикладная   и профессиональная литература</c:v>
                </c:pt>
                <c:pt idx="4">
                  <c:v>Образование</c:v>
                </c:pt>
              </c:strCache>
            </c:strRef>
          </c:cat>
          <c:val>
            <c:numRef>
              <c:f>Сегменты!$D$13:$D$17</c:f>
              <c:numCache>
                <c:formatCode>0.00</c:formatCode>
                <c:ptCount val="5"/>
                <c:pt idx="0">
                  <c:v>71.507568075117362</c:v>
                </c:pt>
                <c:pt idx="1">
                  <c:v>14.952232484507041</c:v>
                </c:pt>
                <c:pt idx="2">
                  <c:v>14.58039313051643</c:v>
                </c:pt>
                <c:pt idx="3">
                  <c:v>15.552896056338025</c:v>
                </c:pt>
                <c:pt idx="4">
                  <c:v>26.422046403755864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0767552"/>
        <c:axId val="470771864"/>
      </c:barChart>
      <c:catAx>
        <c:axId val="4707675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0771864"/>
        <c:crosses val="autoZero"/>
        <c:auto val="1"/>
        <c:lblAlgn val="ctr"/>
        <c:lblOffset val="100"/>
        <c:noMultiLvlLbl val="0"/>
      </c:catAx>
      <c:valAx>
        <c:axId val="47077186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076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Доли сегментов в 2014 году (%)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8.5136870975472428E-2"/>
                  <c:y val="6.1872401036100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35693020591334"/>
                      <c:h val="0.2024897783766203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5878478306864004E-3"/>
                  <c:y val="9.46353174510988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12472130138541"/>
                      <c:h val="0.1657489226641267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6314684619918554"/>
                  <c:y val="-8.469024952246188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846944880964698"/>
                      <c:h val="0.3176678001440319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6.2272586425702256E-2"/>
                  <c:y val="-0.1443428525369972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95017350075075"/>
                      <c:h val="0.1014309511228702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Сегменты!$A$2:$A$5</c:f>
              <c:strCache>
                <c:ptCount val="4"/>
                <c:pt idx="0">
                  <c:v>Художественная литература для взрослых</c:v>
                </c:pt>
                <c:pt idx="1">
                  <c:v>Детская литература</c:v>
                </c:pt>
                <c:pt idx="2">
                  <c:v>Прикладная   и профессиональная литература</c:v>
                </c:pt>
                <c:pt idx="3">
                  <c:v>Образование</c:v>
                </c:pt>
              </c:strCache>
            </c:strRef>
          </c:cat>
          <c:val>
            <c:numRef>
              <c:f>Сегменты!$C$2:$C$5</c:f>
              <c:numCache>
                <c:formatCode>0.0%</c:formatCode>
                <c:ptCount val="4"/>
                <c:pt idx="0">
                  <c:v>0.2213</c:v>
                </c:pt>
                <c:pt idx="1">
                  <c:v>0.19919999999999999</c:v>
                </c:pt>
                <c:pt idx="2">
                  <c:v>0.21689999999999998</c:v>
                </c:pt>
                <c:pt idx="3">
                  <c:v>0.36259999999999998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Каналы продаж (млрд. руб</a:t>
            </a:r>
            <a:r>
              <a:rPr lang="ru-RU" sz="1200" dirty="0" smtClean="0"/>
              <a:t>.), среднегодовая динамика (%)</a:t>
            </a:r>
            <a:endParaRPr lang="ru-RU" sz="12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'каналы динамика'!$D$3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tint val="65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tint val="65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tint val="65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'каналы динамика'!$A$4:$A$12</c:f>
              <c:strCache>
                <c:ptCount val="9"/>
                <c:pt idx="0">
                  <c:v>Россия</c:v>
                </c:pt>
                <c:pt idx="1">
                  <c:v>Интернет</c:v>
                </c:pt>
                <c:pt idx="2">
                  <c:v>Федеральные книжные сети</c:v>
                </c:pt>
                <c:pt idx="3">
                  <c:v>Книжные магазины</c:v>
                </c:pt>
                <c:pt idx="4">
                  <c:v>FMCG</c:v>
                </c:pt>
                <c:pt idx="5">
                  <c:v>Бюджетные организации </c:v>
                </c:pt>
                <c:pt idx="6">
                  <c:v>Неструктурированные продажи</c:v>
                </c:pt>
                <c:pt idx="7">
                  <c:v>Библиотеки</c:v>
                </c:pt>
                <c:pt idx="8">
                  <c:v>Киосковые сети</c:v>
                </c:pt>
              </c:strCache>
            </c:strRef>
          </c:cat>
          <c:val>
            <c:numRef>
              <c:f>'каналы динамика'!$D$4:$D$12</c:f>
              <c:numCache>
                <c:formatCode>General</c:formatCode>
                <c:ptCount val="9"/>
                <c:pt idx="0">
                  <c:v>72.099999999999994</c:v>
                </c:pt>
                <c:pt idx="1">
                  <c:v>6.3</c:v>
                </c:pt>
                <c:pt idx="2">
                  <c:v>6.5</c:v>
                </c:pt>
                <c:pt idx="3">
                  <c:v>27.3</c:v>
                </c:pt>
                <c:pt idx="4">
                  <c:v>6</c:v>
                </c:pt>
                <c:pt idx="5" formatCode="0.00">
                  <c:v>16.7</c:v>
                </c:pt>
                <c:pt idx="6">
                  <c:v>5.7</c:v>
                </c:pt>
                <c:pt idx="7">
                  <c:v>0.6</c:v>
                </c:pt>
                <c:pt idx="8">
                  <c:v>3</c:v>
                </c:pt>
              </c:numCache>
            </c:numRef>
          </c:val>
        </c:ser>
        <c:ser>
          <c:idx val="1"/>
          <c:order val="1"/>
          <c:tx>
            <c:strRef>
              <c:f>'каналы динамика'!$E$3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'каналы динамика'!$A$4:$A$12</c:f>
              <c:strCache>
                <c:ptCount val="9"/>
                <c:pt idx="0">
                  <c:v>Россия</c:v>
                </c:pt>
                <c:pt idx="1">
                  <c:v>Интернет</c:v>
                </c:pt>
                <c:pt idx="2">
                  <c:v>Федеральные книжные сети</c:v>
                </c:pt>
                <c:pt idx="3">
                  <c:v>Книжные магазины</c:v>
                </c:pt>
                <c:pt idx="4">
                  <c:v>FMCG</c:v>
                </c:pt>
                <c:pt idx="5">
                  <c:v>Бюджетные организации </c:v>
                </c:pt>
                <c:pt idx="6">
                  <c:v>Неструктурированные продажи</c:v>
                </c:pt>
                <c:pt idx="7">
                  <c:v>Библиотеки</c:v>
                </c:pt>
                <c:pt idx="8">
                  <c:v>Киосковые сети</c:v>
                </c:pt>
              </c:strCache>
            </c:strRef>
          </c:cat>
          <c:val>
            <c:numRef>
              <c:f>'каналы динамика'!$E$4:$E$12</c:f>
              <c:numCache>
                <c:formatCode>General</c:formatCode>
                <c:ptCount val="9"/>
                <c:pt idx="0">
                  <c:v>70.900000000000006</c:v>
                </c:pt>
                <c:pt idx="1">
                  <c:v>7.2</c:v>
                </c:pt>
                <c:pt idx="2">
                  <c:v>7.1</c:v>
                </c:pt>
                <c:pt idx="3" formatCode="0.0">
                  <c:v>26.1</c:v>
                </c:pt>
                <c:pt idx="4">
                  <c:v>5.8</c:v>
                </c:pt>
                <c:pt idx="5" formatCode="0.00">
                  <c:v>16.7</c:v>
                </c:pt>
                <c:pt idx="6">
                  <c:v>5.5</c:v>
                </c:pt>
                <c:pt idx="7">
                  <c:v>0.3</c:v>
                </c:pt>
                <c:pt idx="8">
                  <c:v>2.2000000000000002</c:v>
                </c:pt>
              </c:numCache>
            </c:numRef>
          </c:val>
        </c:ser>
        <c:ser>
          <c:idx val="2"/>
          <c:order val="2"/>
          <c:tx>
            <c:strRef>
              <c:f>'каналы динамика'!$F$3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shade val="65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shade val="65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65000"/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7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mtClean="0">
                        <a:solidFill>
                          <a:srgbClr val="FF0000"/>
                        </a:solidFill>
                      </a:rPr>
                      <a:t>???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'каналы динамика'!$A$4:$A$12</c:f>
              <c:strCache>
                <c:ptCount val="9"/>
                <c:pt idx="0">
                  <c:v>Россия</c:v>
                </c:pt>
                <c:pt idx="1">
                  <c:v>Интернет</c:v>
                </c:pt>
                <c:pt idx="2">
                  <c:v>Федеральные книжные сети</c:v>
                </c:pt>
                <c:pt idx="3">
                  <c:v>Книжные магазины</c:v>
                </c:pt>
                <c:pt idx="4">
                  <c:v>FMCG</c:v>
                </c:pt>
                <c:pt idx="5">
                  <c:v>Бюджетные организации </c:v>
                </c:pt>
                <c:pt idx="6">
                  <c:v>Неструктурированные продажи</c:v>
                </c:pt>
                <c:pt idx="7">
                  <c:v>Библиотеки</c:v>
                </c:pt>
                <c:pt idx="8">
                  <c:v>Киосковые сети</c:v>
                </c:pt>
              </c:strCache>
            </c:strRef>
          </c:cat>
          <c:val>
            <c:numRef>
              <c:f>'каналы динамика'!$F$4:$F$12</c:f>
              <c:numCache>
                <c:formatCode>General</c:formatCode>
                <c:ptCount val="9"/>
                <c:pt idx="0" formatCode="0.0">
                  <c:v>71.507568075117362</c:v>
                </c:pt>
                <c:pt idx="1">
                  <c:v>8.3000000000000007</c:v>
                </c:pt>
                <c:pt idx="2">
                  <c:v>7.9</c:v>
                </c:pt>
                <c:pt idx="3" formatCode="0.0">
                  <c:v>25.172000000000001</c:v>
                </c:pt>
                <c:pt idx="4">
                  <c:v>5.7</c:v>
                </c:pt>
                <c:pt idx="5" formatCode="0.0">
                  <c:v>17.035568075117371</c:v>
                </c:pt>
                <c:pt idx="6">
                  <c:v>5.2</c:v>
                </c:pt>
                <c:pt idx="7">
                  <c:v>0.6</c:v>
                </c:pt>
                <c:pt idx="8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35077048"/>
        <c:axId val="535075088"/>
      </c:barChart>
      <c:catAx>
        <c:axId val="535077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5075088"/>
        <c:crosses val="autoZero"/>
        <c:auto val="1"/>
        <c:lblAlgn val="ctr"/>
        <c:lblOffset val="100"/>
        <c:noMultiLvlLbl val="0"/>
      </c:catAx>
      <c:valAx>
        <c:axId val="5350750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5077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C25559-D0C2-4103-8139-A2A5C88D069D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F80B845-9CD4-43EC-8FA5-65C2F9FD2533}">
      <dgm:prSet phldrT="[Текст]" custT="1"/>
      <dgm:spPr/>
      <dgm:t>
        <a:bodyPr/>
        <a:lstStyle/>
        <a:p>
          <a:r>
            <a:rPr lang="ru-RU" sz="1100" b="1" dirty="0" smtClean="0"/>
            <a:t>Прекращение процесса замещения книжной продукции другими категориями на полках специализированных магазинов</a:t>
          </a:r>
        </a:p>
        <a:p>
          <a:endParaRPr lang="ru-RU" sz="1100" b="1" dirty="0" smtClean="0"/>
        </a:p>
        <a:p>
          <a:r>
            <a:rPr lang="ru-RU" sz="1100" b="1" dirty="0" smtClean="0"/>
            <a:t>Повышение качества управления ассортиментом</a:t>
          </a:r>
        </a:p>
        <a:p>
          <a:endParaRPr lang="ru-RU" sz="1100" b="1" dirty="0" smtClean="0"/>
        </a:p>
        <a:p>
          <a:r>
            <a:rPr lang="ru-RU" sz="1100" b="1" dirty="0" smtClean="0"/>
            <a:t>Рост среднего чека в рознице</a:t>
          </a:r>
        </a:p>
        <a:p>
          <a:endParaRPr lang="ru-RU" sz="1100" b="1" dirty="0" smtClean="0"/>
        </a:p>
        <a:p>
          <a:r>
            <a:rPr lang="ru-RU" sz="1100" b="1" dirty="0" smtClean="0"/>
            <a:t>Развитие федеральных сетей «Новый книжный» и «Буквоед</a:t>
          </a:r>
        </a:p>
        <a:p>
          <a:endParaRPr lang="ru-RU" sz="1100" b="1" dirty="0" smtClean="0"/>
        </a:p>
        <a:p>
          <a:r>
            <a:rPr lang="ru-RU" sz="1100" b="1" dirty="0" smtClean="0"/>
            <a:t>Рост интернет продаж</a:t>
          </a:r>
        </a:p>
        <a:p>
          <a:endParaRPr lang="ru-RU" sz="1100" b="1" dirty="0" smtClean="0"/>
        </a:p>
        <a:p>
          <a:r>
            <a:rPr lang="ru-RU" sz="1100" b="1" dirty="0" smtClean="0"/>
            <a:t>Рост интереса к учебной, детской и профессиональной литературе</a:t>
          </a:r>
        </a:p>
        <a:p>
          <a:endParaRPr lang="ru-RU" sz="1100" b="1" dirty="0" smtClean="0"/>
        </a:p>
        <a:p>
          <a:r>
            <a:rPr lang="ru-RU" sz="1100" b="1" dirty="0" smtClean="0"/>
            <a:t>Увеличение доли легальных продаж по электронным книгам</a:t>
          </a:r>
          <a:endParaRPr lang="ru-RU" sz="1100" b="1" dirty="0"/>
        </a:p>
      </dgm:t>
    </dgm:pt>
    <dgm:pt modelId="{C3D601BC-4C95-4B53-814D-0AB559AA2FF7}" type="parTrans" cxnId="{30225439-2837-419D-9459-7492BDEBE4E3}">
      <dgm:prSet/>
      <dgm:spPr/>
      <dgm:t>
        <a:bodyPr/>
        <a:lstStyle/>
        <a:p>
          <a:endParaRPr lang="ru-RU" sz="2400"/>
        </a:p>
      </dgm:t>
    </dgm:pt>
    <dgm:pt modelId="{C4B81117-9106-4546-82EF-98B88B8A62CB}" type="sibTrans" cxnId="{30225439-2837-419D-9459-7492BDEBE4E3}">
      <dgm:prSet/>
      <dgm:spPr/>
      <dgm:t>
        <a:bodyPr/>
        <a:lstStyle/>
        <a:p>
          <a:endParaRPr lang="ru-RU" sz="2400"/>
        </a:p>
      </dgm:t>
    </dgm:pt>
    <dgm:pt modelId="{0DF27111-71BE-43CB-A394-91F2F7977A4B}">
      <dgm:prSet phldrT="[Текст]" custT="1"/>
      <dgm:spPr/>
      <dgm:t>
        <a:bodyPr/>
        <a:lstStyle/>
        <a:p>
          <a:r>
            <a:rPr lang="ru-RU" sz="1100" b="1" dirty="0" smtClean="0"/>
            <a:t>Недостаточный уровень качества дистрибуции в регионах</a:t>
          </a:r>
        </a:p>
        <a:p>
          <a:endParaRPr lang="ru-RU" sz="1100" b="1" dirty="0" smtClean="0"/>
        </a:p>
        <a:p>
          <a:r>
            <a:rPr lang="ru-RU" sz="1100" b="1" dirty="0" smtClean="0"/>
            <a:t>Снижение полок по категории «книги» в канале </a:t>
          </a:r>
          <a:r>
            <a:rPr lang="en-US" sz="1100" b="1" dirty="0" smtClean="0"/>
            <a:t>FMCG</a:t>
          </a:r>
        </a:p>
        <a:p>
          <a:endParaRPr lang="en-US" sz="1100" b="1" dirty="0" smtClean="0"/>
        </a:p>
        <a:p>
          <a:r>
            <a:rPr lang="ru-RU" sz="1100" b="1" dirty="0" smtClean="0"/>
            <a:t>Резкое падение продаж в </a:t>
          </a:r>
          <a:r>
            <a:rPr lang="ru-RU" sz="1100" b="1" dirty="0" err="1" smtClean="0"/>
            <a:t>киосковом</a:t>
          </a:r>
          <a:r>
            <a:rPr lang="ru-RU" sz="1100" b="1" dirty="0" smtClean="0"/>
            <a:t> канале</a:t>
          </a:r>
        </a:p>
        <a:p>
          <a:endParaRPr lang="ru-RU" sz="1100" b="1" dirty="0" smtClean="0"/>
        </a:p>
        <a:p>
          <a:r>
            <a:rPr lang="ru-RU" sz="1100" b="1" dirty="0" smtClean="0"/>
            <a:t>Конкуренция со стороны электронных книг. Нелегальное скачивание контента, особенно по художественной литературе</a:t>
          </a:r>
          <a:endParaRPr lang="ru-RU" sz="1100" b="1" dirty="0"/>
        </a:p>
      </dgm:t>
    </dgm:pt>
    <dgm:pt modelId="{2C2CE55A-5F8D-45C0-87EF-9A0D2F7C1C7F}" type="parTrans" cxnId="{926F6961-5BE3-44E1-977D-5D1B1DFB71D4}">
      <dgm:prSet/>
      <dgm:spPr/>
      <dgm:t>
        <a:bodyPr/>
        <a:lstStyle/>
        <a:p>
          <a:endParaRPr lang="ru-RU" sz="2400"/>
        </a:p>
      </dgm:t>
    </dgm:pt>
    <dgm:pt modelId="{065EF304-0969-4918-83EC-69289065BD84}" type="sibTrans" cxnId="{926F6961-5BE3-44E1-977D-5D1B1DFB71D4}">
      <dgm:prSet/>
      <dgm:spPr/>
      <dgm:t>
        <a:bodyPr/>
        <a:lstStyle/>
        <a:p>
          <a:endParaRPr lang="ru-RU" sz="2400"/>
        </a:p>
      </dgm:t>
    </dgm:pt>
    <dgm:pt modelId="{AF468B7C-02FA-41FA-BF2D-FD7D82CCBADD}">
      <dgm:prSet phldrT="[Текст]"/>
      <dgm:spPr/>
      <dgm:t>
        <a:bodyPr/>
        <a:lstStyle/>
        <a:p>
          <a:endParaRPr lang="ru-RU"/>
        </a:p>
      </dgm:t>
    </dgm:pt>
    <dgm:pt modelId="{3AE92192-6F6B-453F-BA7E-2EF91AD73354}" type="parTrans" cxnId="{13638227-32A4-43E2-97C8-EC53550B3279}">
      <dgm:prSet/>
      <dgm:spPr/>
      <dgm:t>
        <a:bodyPr/>
        <a:lstStyle/>
        <a:p>
          <a:endParaRPr lang="ru-RU" sz="2400"/>
        </a:p>
      </dgm:t>
    </dgm:pt>
    <dgm:pt modelId="{D41CA372-6E33-479F-8D97-FEB47AD2DC27}" type="sibTrans" cxnId="{13638227-32A4-43E2-97C8-EC53550B3279}">
      <dgm:prSet/>
      <dgm:spPr/>
      <dgm:t>
        <a:bodyPr/>
        <a:lstStyle/>
        <a:p>
          <a:endParaRPr lang="ru-RU" sz="2400"/>
        </a:p>
      </dgm:t>
    </dgm:pt>
    <dgm:pt modelId="{5F3EAC3A-8F7E-4AC9-93F1-3BEA9E91EE6A}" type="pres">
      <dgm:prSet presAssocID="{B7C25559-D0C2-4103-8139-A2A5C88D069D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D1DA4F-5007-43B1-A8C4-19FD389CCECC}" type="pres">
      <dgm:prSet presAssocID="{B7C25559-D0C2-4103-8139-A2A5C88D069D}" presName="Background" presStyleLbl="bgImgPlace1" presStyleIdx="0" presStyleCnt="1" custScaleX="102432" custScaleY="127003"/>
      <dgm:spPr>
        <a:gradFill rotWithShape="0">
          <a:gsLst>
            <a:gs pos="0">
              <a:srgbClr val="CCDA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ru-RU"/>
        </a:p>
      </dgm:t>
    </dgm:pt>
    <dgm:pt modelId="{5D4650F5-C3B4-4E83-B58D-ED408DDA9B94}" type="pres">
      <dgm:prSet presAssocID="{B7C25559-D0C2-4103-8139-A2A5C88D069D}" presName="ParentText1" presStyleLbl="revTx" presStyleIdx="0" presStyleCnt="2" custScaleY="1121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2C377-62E3-4ABA-9038-B90B6C4DE2F5}" type="pres">
      <dgm:prSet presAssocID="{B7C25559-D0C2-4103-8139-A2A5C88D069D}" presName="ParentText2" presStyleLbl="revTx" presStyleIdx="1" presStyleCnt="2" custScaleY="107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8EDB8-4CEA-456A-B6EE-5C501A1C21A1}" type="pres">
      <dgm:prSet presAssocID="{B7C25559-D0C2-4103-8139-A2A5C88D069D}" presName="Plus" presStyleLbl="alignNode1" presStyleIdx="0" presStyleCnt="2" custLinFactNeighborY="-6083"/>
      <dgm:spPr>
        <a:solidFill>
          <a:srgbClr val="FFFFCC"/>
        </a:solidFill>
      </dgm:spPr>
      <dgm:t>
        <a:bodyPr/>
        <a:lstStyle/>
        <a:p>
          <a:endParaRPr lang="ru-RU"/>
        </a:p>
      </dgm:t>
    </dgm:pt>
    <dgm:pt modelId="{594CBC34-0209-4CEA-AF1D-75DED456F026}" type="pres">
      <dgm:prSet presAssocID="{B7C25559-D0C2-4103-8139-A2A5C88D069D}" presName="Minus" presStyleLbl="alignNode1" presStyleIdx="1" presStyleCnt="2" custLinFactNeighborX="-1190" custLinFactNeighborY="-26143"/>
      <dgm:spPr>
        <a:solidFill>
          <a:srgbClr val="FFFFCC"/>
        </a:solidFill>
      </dgm:spPr>
      <dgm:t>
        <a:bodyPr/>
        <a:lstStyle/>
        <a:p>
          <a:endParaRPr lang="ru-RU"/>
        </a:p>
      </dgm:t>
    </dgm:pt>
    <dgm:pt modelId="{92B4461B-17C9-472B-8692-BA4C01666099}" type="pres">
      <dgm:prSet presAssocID="{B7C25559-D0C2-4103-8139-A2A5C88D069D}" presName="Divider" presStyleLbl="parChTrans1D1" presStyleIdx="0" presStyleCnt="1"/>
      <dgm:spPr/>
    </dgm:pt>
  </dgm:ptLst>
  <dgm:cxnLst>
    <dgm:cxn modelId="{13638227-32A4-43E2-97C8-EC53550B3279}" srcId="{B7C25559-D0C2-4103-8139-A2A5C88D069D}" destId="{AF468B7C-02FA-41FA-BF2D-FD7D82CCBADD}" srcOrd="2" destOrd="0" parTransId="{3AE92192-6F6B-453F-BA7E-2EF91AD73354}" sibTransId="{D41CA372-6E33-479F-8D97-FEB47AD2DC27}"/>
    <dgm:cxn modelId="{47A5DBE8-52AA-4156-8F30-C64B7749AEC3}" type="presOf" srcId="{B7C25559-D0C2-4103-8139-A2A5C88D069D}" destId="{5F3EAC3A-8F7E-4AC9-93F1-3BEA9E91EE6A}" srcOrd="0" destOrd="0" presId="urn:microsoft.com/office/officeart/2009/3/layout/PlusandMinus"/>
    <dgm:cxn modelId="{926F6961-5BE3-44E1-977D-5D1B1DFB71D4}" srcId="{B7C25559-D0C2-4103-8139-A2A5C88D069D}" destId="{0DF27111-71BE-43CB-A394-91F2F7977A4B}" srcOrd="1" destOrd="0" parTransId="{2C2CE55A-5F8D-45C0-87EF-9A0D2F7C1C7F}" sibTransId="{065EF304-0969-4918-83EC-69289065BD84}"/>
    <dgm:cxn modelId="{1BBF16D0-A079-4B02-B8E4-431372B3DBDB}" type="presOf" srcId="{5F80B845-9CD4-43EC-8FA5-65C2F9FD2533}" destId="{5D4650F5-C3B4-4E83-B58D-ED408DDA9B94}" srcOrd="0" destOrd="0" presId="urn:microsoft.com/office/officeart/2009/3/layout/PlusandMinus"/>
    <dgm:cxn modelId="{75D90489-0077-41D4-8E59-3B32295904F9}" type="presOf" srcId="{0DF27111-71BE-43CB-A394-91F2F7977A4B}" destId="{B022C377-62E3-4ABA-9038-B90B6C4DE2F5}" srcOrd="0" destOrd="0" presId="urn:microsoft.com/office/officeart/2009/3/layout/PlusandMinus"/>
    <dgm:cxn modelId="{30225439-2837-419D-9459-7492BDEBE4E3}" srcId="{B7C25559-D0C2-4103-8139-A2A5C88D069D}" destId="{5F80B845-9CD4-43EC-8FA5-65C2F9FD2533}" srcOrd="0" destOrd="0" parTransId="{C3D601BC-4C95-4B53-814D-0AB559AA2FF7}" sibTransId="{C4B81117-9106-4546-82EF-98B88B8A62CB}"/>
    <dgm:cxn modelId="{75780DC1-64B3-413D-93E0-A07C9844896A}" type="presParOf" srcId="{5F3EAC3A-8F7E-4AC9-93F1-3BEA9E91EE6A}" destId="{2BD1DA4F-5007-43B1-A8C4-19FD389CCECC}" srcOrd="0" destOrd="0" presId="urn:microsoft.com/office/officeart/2009/3/layout/PlusandMinus"/>
    <dgm:cxn modelId="{799DFA3A-BBB1-499C-BFBB-FAC0E1FA68C6}" type="presParOf" srcId="{5F3EAC3A-8F7E-4AC9-93F1-3BEA9E91EE6A}" destId="{5D4650F5-C3B4-4E83-B58D-ED408DDA9B94}" srcOrd="1" destOrd="0" presId="urn:microsoft.com/office/officeart/2009/3/layout/PlusandMinus"/>
    <dgm:cxn modelId="{230FF8B6-4CC5-498A-A890-08B2DE451A81}" type="presParOf" srcId="{5F3EAC3A-8F7E-4AC9-93F1-3BEA9E91EE6A}" destId="{B022C377-62E3-4ABA-9038-B90B6C4DE2F5}" srcOrd="2" destOrd="0" presId="urn:microsoft.com/office/officeart/2009/3/layout/PlusandMinus"/>
    <dgm:cxn modelId="{5481A530-A5AC-46D6-9C96-99AB0704543C}" type="presParOf" srcId="{5F3EAC3A-8F7E-4AC9-93F1-3BEA9E91EE6A}" destId="{1128EDB8-4CEA-456A-B6EE-5C501A1C21A1}" srcOrd="3" destOrd="0" presId="urn:microsoft.com/office/officeart/2009/3/layout/PlusandMinus"/>
    <dgm:cxn modelId="{5FD2EFA7-BC82-4ACE-A0D2-41584E3EDDA1}" type="presParOf" srcId="{5F3EAC3A-8F7E-4AC9-93F1-3BEA9E91EE6A}" destId="{594CBC34-0209-4CEA-AF1D-75DED456F026}" srcOrd="4" destOrd="0" presId="urn:microsoft.com/office/officeart/2009/3/layout/PlusandMinus"/>
    <dgm:cxn modelId="{9186ED57-F918-45ED-8EEE-AA2F3F65F987}" type="presParOf" srcId="{5F3EAC3A-8F7E-4AC9-93F1-3BEA9E91EE6A}" destId="{92B4461B-17C9-472B-8692-BA4C01666099}" srcOrd="5" destOrd="0" presId="urn:microsoft.com/office/officeart/2009/3/layout/PlusandMinus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DD66D9-E504-432F-8515-1E135E46AF26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89EC104-D952-4828-916B-6C4937845CB1}">
      <dgm:prSet phldrT="[Текст]" custT="1"/>
      <dgm:spPr>
        <a:gradFill rotWithShape="0">
          <a:gsLst>
            <a:gs pos="0">
              <a:srgbClr val="C8D7EA"/>
            </a:gs>
            <a:gs pos="93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dirty="0" smtClean="0"/>
            <a:t>Повышение интереса к чтения </a:t>
          </a:r>
          <a:endParaRPr lang="ru-RU" sz="1600" dirty="0"/>
        </a:p>
      </dgm:t>
    </dgm:pt>
    <dgm:pt modelId="{F95357CA-87F2-49E0-8CC5-49F4040855EA}" type="parTrans" cxnId="{BC647E78-5757-4AFB-A00D-7362A14FFDAF}">
      <dgm:prSet/>
      <dgm:spPr/>
      <dgm:t>
        <a:bodyPr/>
        <a:lstStyle/>
        <a:p>
          <a:endParaRPr lang="ru-RU" sz="1600"/>
        </a:p>
      </dgm:t>
    </dgm:pt>
    <dgm:pt modelId="{155858CC-1DDC-4C5A-8748-B24483F82671}" type="sibTrans" cxnId="{BC647E78-5757-4AFB-A00D-7362A14FFDAF}">
      <dgm:prSet/>
      <dgm:spPr/>
      <dgm:t>
        <a:bodyPr/>
        <a:lstStyle/>
        <a:p>
          <a:endParaRPr lang="ru-RU" sz="1600"/>
        </a:p>
      </dgm:t>
    </dgm:pt>
    <dgm:pt modelId="{A8A77140-0E1D-437B-924E-A7C13D3B2BE7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0" dirty="0" smtClean="0"/>
            <a:t>2015 год объявлен </a:t>
          </a:r>
          <a:r>
            <a:rPr lang="ru-RU" sz="1100" b="1" dirty="0" smtClean="0"/>
            <a:t>годом литературы </a:t>
          </a:r>
          <a:r>
            <a:rPr lang="ru-RU" sz="1000" b="0" dirty="0" smtClean="0"/>
            <a:t>с соответствующим выделением средств для пропаганды КНИГИ и ЧТЕНИЯ на уровне государства.</a:t>
          </a:r>
          <a:endParaRPr lang="ru-RU" sz="1000" b="0" dirty="0"/>
        </a:p>
      </dgm:t>
    </dgm:pt>
    <dgm:pt modelId="{F63B8028-7DBF-43F0-9938-F00244C6B3B6}" type="parTrans" cxnId="{9B28634A-05D4-4304-9A8A-4D94DCCCB446}">
      <dgm:prSet/>
      <dgm:spPr/>
      <dgm:t>
        <a:bodyPr/>
        <a:lstStyle/>
        <a:p>
          <a:endParaRPr lang="ru-RU" sz="1600"/>
        </a:p>
      </dgm:t>
    </dgm:pt>
    <dgm:pt modelId="{04E3F577-3666-4B11-8817-68B59A8E9472}" type="sibTrans" cxnId="{9B28634A-05D4-4304-9A8A-4D94DCCCB446}">
      <dgm:prSet/>
      <dgm:spPr/>
      <dgm:t>
        <a:bodyPr/>
        <a:lstStyle/>
        <a:p>
          <a:endParaRPr lang="ru-RU" sz="1600"/>
        </a:p>
      </dgm:t>
    </dgm:pt>
    <dgm:pt modelId="{5A509C0C-6034-4C87-B724-DB2A0D6FA89D}">
      <dgm:prSet phldrT="[Текст]" custT="1"/>
      <dgm:spPr>
        <a:gradFill rotWithShape="0">
          <a:gsLst>
            <a:gs pos="0">
              <a:srgbClr val="C8D7EA"/>
            </a:gs>
            <a:gs pos="93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dirty="0" smtClean="0"/>
            <a:t>Борьба с пиратством</a:t>
          </a:r>
          <a:endParaRPr lang="ru-RU" sz="1600" dirty="0"/>
        </a:p>
      </dgm:t>
    </dgm:pt>
    <dgm:pt modelId="{4414F303-2AE6-4DDA-AEE0-42C1B448DE4D}" type="parTrans" cxnId="{45D57339-57D7-4493-A14D-4011ACD92ABC}">
      <dgm:prSet/>
      <dgm:spPr/>
      <dgm:t>
        <a:bodyPr/>
        <a:lstStyle/>
        <a:p>
          <a:endParaRPr lang="ru-RU" sz="1600"/>
        </a:p>
      </dgm:t>
    </dgm:pt>
    <dgm:pt modelId="{BA0462EE-2396-4CBA-862D-B2A5AE2DCF8A}" type="sibTrans" cxnId="{45D57339-57D7-4493-A14D-4011ACD92ABC}">
      <dgm:prSet/>
      <dgm:spPr/>
      <dgm:t>
        <a:bodyPr/>
        <a:lstStyle/>
        <a:p>
          <a:endParaRPr lang="ru-RU" sz="1600"/>
        </a:p>
      </dgm:t>
    </dgm:pt>
    <dgm:pt modelId="{DDB4FCCD-6BBF-4750-AB34-8F60377E1F95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0" dirty="0" smtClean="0"/>
            <a:t>Принятие во 2-м чтении ГД закона в включении литературы с расширенный антипиратский перечень. Осенью планируется принятие закона в 3-м чтении</a:t>
          </a:r>
          <a:endParaRPr lang="ru-RU" sz="1000" b="0" dirty="0"/>
        </a:p>
      </dgm:t>
    </dgm:pt>
    <dgm:pt modelId="{FD69963B-1AEF-4A90-9303-44F13A4E71B8}" type="parTrans" cxnId="{B618DC22-3104-4E31-B7F4-F1BE081E1A7A}">
      <dgm:prSet/>
      <dgm:spPr/>
      <dgm:t>
        <a:bodyPr/>
        <a:lstStyle/>
        <a:p>
          <a:endParaRPr lang="ru-RU" sz="1600"/>
        </a:p>
      </dgm:t>
    </dgm:pt>
    <dgm:pt modelId="{495393EE-66F8-4BC1-ACEE-92E3CF969156}" type="sibTrans" cxnId="{B618DC22-3104-4E31-B7F4-F1BE081E1A7A}">
      <dgm:prSet/>
      <dgm:spPr/>
      <dgm:t>
        <a:bodyPr/>
        <a:lstStyle/>
        <a:p>
          <a:endParaRPr lang="ru-RU" sz="1600"/>
        </a:p>
      </dgm:t>
    </dgm:pt>
    <dgm:pt modelId="{FB2D42E5-5C74-468B-B738-396D65566FAF}">
      <dgm:prSet phldrT="[Текст]" custT="1"/>
      <dgm:spPr>
        <a:gradFill rotWithShape="0">
          <a:gsLst>
            <a:gs pos="0">
              <a:srgbClr val="C8D7EA"/>
            </a:gs>
            <a:gs pos="93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dirty="0" smtClean="0"/>
            <a:t>Развитие рынка через роста продаж электронных книг</a:t>
          </a:r>
          <a:endParaRPr lang="ru-RU" sz="1600" dirty="0"/>
        </a:p>
      </dgm:t>
    </dgm:pt>
    <dgm:pt modelId="{4E12E109-0536-4011-A3B4-40C89DC2CDE4}" type="parTrans" cxnId="{C4D1F71B-28C5-461E-AE7B-B6DA4DF2E25F}">
      <dgm:prSet/>
      <dgm:spPr/>
      <dgm:t>
        <a:bodyPr/>
        <a:lstStyle/>
        <a:p>
          <a:endParaRPr lang="ru-RU" sz="1600"/>
        </a:p>
      </dgm:t>
    </dgm:pt>
    <dgm:pt modelId="{016AB52F-D288-4209-A91E-F0869DA21957}" type="sibTrans" cxnId="{C4D1F71B-28C5-461E-AE7B-B6DA4DF2E25F}">
      <dgm:prSet/>
      <dgm:spPr/>
      <dgm:t>
        <a:bodyPr/>
        <a:lstStyle/>
        <a:p>
          <a:endParaRPr lang="ru-RU" sz="1600"/>
        </a:p>
      </dgm:t>
    </dgm:pt>
    <dgm:pt modelId="{6F27DC35-0C93-4473-AA16-46AD50BC4A24}">
      <dgm:prSet phldrT="[Текст]" custT="1"/>
      <dgm:spPr>
        <a:gradFill rotWithShape="0">
          <a:gsLst>
            <a:gs pos="0">
              <a:srgbClr val="C8D7EA"/>
            </a:gs>
            <a:gs pos="93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dirty="0" smtClean="0"/>
            <a:t>Повышение «прозрачности» отрасли</a:t>
          </a:r>
          <a:endParaRPr lang="ru-RU" sz="1600" dirty="0"/>
        </a:p>
      </dgm:t>
    </dgm:pt>
    <dgm:pt modelId="{504B68F0-3FEB-4A4B-93BD-1D9BD6C570AF}" type="parTrans" cxnId="{905B6CEA-E154-435F-973F-30D98725CA01}">
      <dgm:prSet/>
      <dgm:spPr/>
      <dgm:t>
        <a:bodyPr/>
        <a:lstStyle/>
        <a:p>
          <a:endParaRPr lang="ru-RU" sz="1600"/>
        </a:p>
      </dgm:t>
    </dgm:pt>
    <dgm:pt modelId="{0F8A4FA0-DD92-404C-A649-9A7195553B56}" type="sibTrans" cxnId="{905B6CEA-E154-435F-973F-30D98725CA01}">
      <dgm:prSet/>
      <dgm:spPr/>
      <dgm:t>
        <a:bodyPr/>
        <a:lstStyle/>
        <a:p>
          <a:endParaRPr lang="ru-RU" sz="1600"/>
        </a:p>
      </dgm:t>
    </dgm:pt>
    <dgm:pt modelId="{FD61B699-9036-4B36-9873-28CF1433B4F2}">
      <dgm:prSet phldrT="[Текст]" custT="1"/>
      <dgm:spPr>
        <a:scene3d>
          <a:camera prst="orthographicFront"/>
          <a:lightRig rig="threePt" dir="t"/>
        </a:scene3d>
        <a:sp3d prstMaterial="matte">
          <a:bevelT/>
        </a:sp3d>
      </dgm:spPr>
      <dgm:t>
        <a:bodyPr/>
        <a:lstStyle/>
        <a:p>
          <a:r>
            <a:rPr lang="ru-RU" sz="1000" b="0" dirty="0" smtClean="0"/>
            <a:t>Отраслевая инициатива по формированию кредитного рейтинга участников рынка</a:t>
          </a:r>
          <a:endParaRPr lang="ru-RU" sz="1000" b="0" dirty="0"/>
        </a:p>
      </dgm:t>
    </dgm:pt>
    <dgm:pt modelId="{F9313D9B-1B05-4141-B9BC-C73D8416584D}" type="parTrans" cxnId="{4EEB97B8-D566-40CA-AF4A-94824FCFE283}">
      <dgm:prSet/>
      <dgm:spPr/>
      <dgm:t>
        <a:bodyPr/>
        <a:lstStyle/>
        <a:p>
          <a:endParaRPr lang="ru-RU" sz="1600"/>
        </a:p>
      </dgm:t>
    </dgm:pt>
    <dgm:pt modelId="{01D75242-6C31-40F0-8A98-94D8360F9739}" type="sibTrans" cxnId="{4EEB97B8-D566-40CA-AF4A-94824FCFE283}">
      <dgm:prSet/>
      <dgm:spPr/>
      <dgm:t>
        <a:bodyPr/>
        <a:lstStyle/>
        <a:p>
          <a:endParaRPr lang="ru-RU" sz="1600"/>
        </a:p>
      </dgm:t>
    </dgm:pt>
    <dgm:pt modelId="{A8DAC256-DFDD-4999-A837-BD6D027EE888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0" dirty="0" smtClean="0"/>
            <a:t>Продажа электронных книг увеличилась в два раза, доля на рынке превысила 1%</a:t>
          </a:r>
          <a:endParaRPr lang="ru-RU" sz="1000" b="0" dirty="0"/>
        </a:p>
      </dgm:t>
    </dgm:pt>
    <dgm:pt modelId="{9F770252-4D5A-4B76-9E85-F523314B3E3A}" type="parTrans" cxnId="{812C7E4C-9386-43C3-B32E-64CB37A45C33}">
      <dgm:prSet/>
      <dgm:spPr/>
      <dgm:t>
        <a:bodyPr/>
        <a:lstStyle/>
        <a:p>
          <a:endParaRPr lang="ru-RU" sz="1600"/>
        </a:p>
      </dgm:t>
    </dgm:pt>
    <dgm:pt modelId="{3797557A-35BE-4A73-B009-D891BA75B919}" type="sibTrans" cxnId="{812C7E4C-9386-43C3-B32E-64CB37A45C33}">
      <dgm:prSet/>
      <dgm:spPr/>
      <dgm:t>
        <a:bodyPr/>
        <a:lstStyle/>
        <a:p>
          <a:endParaRPr lang="ru-RU" sz="1600"/>
        </a:p>
      </dgm:t>
    </dgm:pt>
    <dgm:pt modelId="{E6532C25-7016-436D-94C5-3A1453ABBFD3}">
      <dgm:prSet custT="1"/>
      <dgm:spPr>
        <a:scene3d>
          <a:camera prst="orthographicFront"/>
          <a:lightRig rig="threePt" dir="t"/>
        </a:scene3d>
        <a:sp3d prstMaterial="matte">
          <a:bevelT/>
        </a:sp3d>
      </dgm:spPr>
      <dgm:t>
        <a:bodyPr/>
        <a:lstStyle/>
        <a:p>
          <a:endParaRPr lang="ru-RU" sz="1000" b="0" dirty="0"/>
        </a:p>
      </dgm:t>
    </dgm:pt>
    <dgm:pt modelId="{3DB39AC6-ADCE-4DDB-9001-C1D75F977AD3}" type="parTrans" cxnId="{61990F56-D866-49D8-A1CC-7E9424264465}">
      <dgm:prSet/>
      <dgm:spPr/>
      <dgm:t>
        <a:bodyPr/>
        <a:lstStyle/>
        <a:p>
          <a:endParaRPr lang="ru-RU" sz="1600"/>
        </a:p>
      </dgm:t>
    </dgm:pt>
    <dgm:pt modelId="{F40A74A3-3C00-4F6D-9943-7DF9BA6B9AD9}" type="sibTrans" cxnId="{61990F56-D866-49D8-A1CC-7E9424264465}">
      <dgm:prSet/>
      <dgm:spPr/>
      <dgm:t>
        <a:bodyPr/>
        <a:lstStyle/>
        <a:p>
          <a:endParaRPr lang="ru-RU" sz="1600"/>
        </a:p>
      </dgm:t>
    </dgm:pt>
    <dgm:pt modelId="{A275F780-2217-4580-BBA3-85C5DE43F639}">
      <dgm:prSet phldrT="[Текст]" custT="1"/>
      <dgm:spPr>
        <a:gradFill rotWithShape="0">
          <a:gsLst>
            <a:gs pos="0">
              <a:srgbClr val="C8D7EA"/>
            </a:gs>
            <a:gs pos="93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dirty="0" smtClean="0"/>
            <a:t>Развитие инфраструктуры чтения в городской среде</a:t>
          </a:r>
          <a:endParaRPr lang="ru-RU" sz="1600" dirty="0"/>
        </a:p>
      </dgm:t>
    </dgm:pt>
    <dgm:pt modelId="{34680A48-B51F-41F0-8A83-7CA59797201C}" type="parTrans" cxnId="{5059F666-B438-4E1F-8BB3-59B6F3820D8F}">
      <dgm:prSet/>
      <dgm:spPr/>
      <dgm:t>
        <a:bodyPr/>
        <a:lstStyle/>
        <a:p>
          <a:endParaRPr lang="ru-RU" sz="1600"/>
        </a:p>
      </dgm:t>
    </dgm:pt>
    <dgm:pt modelId="{7D7B029F-5F02-4085-A74B-FB76C466D318}" type="sibTrans" cxnId="{5059F666-B438-4E1F-8BB3-59B6F3820D8F}">
      <dgm:prSet/>
      <dgm:spPr/>
      <dgm:t>
        <a:bodyPr/>
        <a:lstStyle/>
        <a:p>
          <a:endParaRPr lang="ru-RU" sz="1600"/>
        </a:p>
      </dgm:t>
    </dgm:pt>
    <dgm:pt modelId="{56A3E00F-7D1E-4E14-B09A-4C8DC8BA6691}">
      <dgm:prSet phldrT="[Текст]" custT="1"/>
      <dgm:spPr>
        <a:scene3d>
          <a:camera prst="orthographicFront"/>
          <a:lightRig rig="threePt" dir="t"/>
        </a:scene3d>
        <a:sp3d prstMaterial="matte">
          <a:bevelT/>
        </a:sp3d>
      </dgm:spPr>
      <dgm:t>
        <a:bodyPr/>
        <a:lstStyle/>
        <a:p>
          <a:endParaRPr lang="ru-RU" sz="1000" b="0" dirty="0"/>
        </a:p>
      </dgm:t>
    </dgm:pt>
    <dgm:pt modelId="{D2ED51DF-608A-4CC4-87E4-31080D4905CE}" type="parTrans" cxnId="{7D3FED56-BFF2-4741-A4DA-90DAE0EE430B}">
      <dgm:prSet/>
      <dgm:spPr/>
      <dgm:t>
        <a:bodyPr/>
        <a:lstStyle/>
        <a:p>
          <a:endParaRPr lang="ru-RU"/>
        </a:p>
      </dgm:t>
    </dgm:pt>
    <dgm:pt modelId="{08DEE6C1-CC23-43AF-82FD-A3335C0D8816}" type="sibTrans" cxnId="{7D3FED56-BFF2-4741-A4DA-90DAE0EE430B}">
      <dgm:prSet/>
      <dgm:spPr/>
      <dgm:t>
        <a:bodyPr/>
        <a:lstStyle/>
        <a:p>
          <a:endParaRPr lang="ru-RU"/>
        </a:p>
      </dgm:t>
    </dgm:pt>
    <dgm:pt modelId="{BF362A4A-2E85-4B75-9990-569A7E48A012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0" dirty="0" smtClean="0"/>
            <a:t>Запуск проекта «Культурная карта России»</a:t>
          </a:r>
          <a:endParaRPr lang="ru-RU" sz="1000" b="0" dirty="0"/>
        </a:p>
      </dgm:t>
    </dgm:pt>
    <dgm:pt modelId="{BFC9FF37-0942-4B6D-8385-DC076E1EB520}" type="parTrans" cxnId="{2C39A9A9-053C-4A83-B38E-3AB881B1884C}">
      <dgm:prSet/>
      <dgm:spPr/>
      <dgm:t>
        <a:bodyPr/>
        <a:lstStyle/>
        <a:p>
          <a:endParaRPr lang="ru-RU"/>
        </a:p>
      </dgm:t>
    </dgm:pt>
    <dgm:pt modelId="{FAC5BBF4-D57E-4156-9574-C616B6FDF0EB}" type="sibTrans" cxnId="{2C39A9A9-053C-4A83-B38E-3AB881B1884C}">
      <dgm:prSet/>
      <dgm:spPr/>
      <dgm:t>
        <a:bodyPr/>
        <a:lstStyle/>
        <a:p>
          <a:endParaRPr lang="ru-RU"/>
        </a:p>
      </dgm:t>
    </dgm:pt>
    <dgm:pt modelId="{3BC4E5AE-C568-4C7F-840B-4586D3E705F1}">
      <dgm:prSet custT="1"/>
      <dgm:spPr>
        <a:scene3d>
          <a:camera prst="orthographicFront"/>
          <a:lightRig rig="threePt" dir="t"/>
        </a:scene3d>
        <a:sp3d prstMaterial="matte">
          <a:bevelT/>
        </a:sp3d>
      </dgm:spPr>
      <dgm:t>
        <a:bodyPr/>
        <a:lstStyle/>
        <a:p>
          <a:endParaRPr lang="ru-RU" sz="1000" b="0" dirty="0" smtClean="0"/>
        </a:p>
      </dgm:t>
    </dgm:pt>
    <dgm:pt modelId="{86C03044-8461-4F06-BD71-BA070E451231}" type="parTrans" cxnId="{8C56DDA0-70F7-47F4-B04B-6EB99E8AE6E9}">
      <dgm:prSet/>
      <dgm:spPr/>
      <dgm:t>
        <a:bodyPr/>
        <a:lstStyle/>
        <a:p>
          <a:endParaRPr lang="ru-RU"/>
        </a:p>
      </dgm:t>
    </dgm:pt>
    <dgm:pt modelId="{13063FB7-B38B-40E6-A729-287825052C41}" type="sibTrans" cxnId="{8C56DDA0-70F7-47F4-B04B-6EB99E8AE6E9}">
      <dgm:prSet/>
      <dgm:spPr/>
      <dgm:t>
        <a:bodyPr/>
        <a:lstStyle/>
        <a:p>
          <a:endParaRPr lang="ru-RU"/>
        </a:p>
      </dgm:t>
    </dgm:pt>
    <dgm:pt modelId="{CA860AFD-3127-4202-92F0-80DB57F184D7}">
      <dgm:prSet phldrT="[Текст]" custT="1"/>
      <dgm:spPr>
        <a:scene3d>
          <a:camera prst="orthographicFront"/>
          <a:lightRig rig="threePt" dir="t"/>
        </a:scene3d>
        <a:sp3d prstMaterial="matte">
          <a:bevelT/>
        </a:sp3d>
      </dgm:spPr>
      <dgm:t>
        <a:bodyPr/>
        <a:lstStyle/>
        <a:p>
          <a:endParaRPr lang="ru-RU" sz="1000" b="0" dirty="0"/>
        </a:p>
      </dgm:t>
    </dgm:pt>
    <dgm:pt modelId="{EF85779B-0020-42F9-8F5A-A37A4E9BCD54}" type="parTrans" cxnId="{D6087AC8-B926-47AB-BA43-02FDAE8026E7}">
      <dgm:prSet/>
      <dgm:spPr/>
      <dgm:t>
        <a:bodyPr/>
        <a:lstStyle/>
        <a:p>
          <a:endParaRPr lang="ru-RU"/>
        </a:p>
      </dgm:t>
    </dgm:pt>
    <dgm:pt modelId="{592B37DA-E131-41FD-896B-471FC29A99A1}" type="sibTrans" cxnId="{D6087AC8-B926-47AB-BA43-02FDAE8026E7}">
      <dgm:prSet/>
      <dgm:spPr/>
      <dgm:t>
        <a:bodyPr/>
        <a:lstStyle/>
        <a:p>
          <a:endParaRPr lang="ru-RU"/>
        </a:p>
      </dgm:t>
    </dgm:pt>
    <dgm:pt modelId="{D7BBEF3F-6C8C-4FB0-AC6C-5A2CE6F4569C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000" b="0" dirty="0"/>
        </a:p>
      </dgm:t>
    </dgm:pt>
    <dgm:pt modelId="{28A0F78D-F732-44CD-A7D6-9144D7B3378F}" type="parTrans" cxnId="{3352302C-48DA-4026-BB76-50765D75CA7F}">
      <dgm:prSet/>
      <dgm:spPr/>
      <dgm:t>
        <a:bodyPr/>
        <a:lstStyle/>
        <a:p>
          <a:endParaRPr lang="ru-RU"/>
        </a:p>
      </dgm:t>
    </dgm:pt>
    <dgm:pt modelId="{E46C1B64-23CD-405B-84A0-44EC88CDA37F}" type="sibTrans" cxnId="{3352302C-48DA-4026-BB76-50765D75CA7F}">
      <dgm:prSet/>
      <dgm:spPr/>
      <dgm:t>
        <a:bodyPr/>
        <a:lstStyle/>
        <a:p>
          <a:endParaRPr lang="ru-RU"/>
        </a:p>
      </dgm:t>
    </dgm:pt>
    <dgm:pt modelId="{653D17C0-7F11-4362-B633-C1EA6E9E2096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0" dirty="0" smtClean="0"/>
            <a:t>Разработка интегрального индекса развитости инфраструктуры чтения</a:t>
          </a:r>
          <a:endParaRPr lang="ru-RU" sz="1000" b="0" dirty="0"/>
        </a:p>
      </dgm:t>
    </dgm:pt>
    <dgm:pt modelId="{EE84B194-9EDA-4782-9A10-18E621A180F0}" type="parTrans" cxnId="{E779FF16-BEC0-4CE0-B0E7-E61E53025CBA}">
      <dgm:prSet/>
      <dgm:spPr/>
      <dgm:t>
        <a:bodyPr/>
        <a:lstStyle/>
        <a:p>
          <a:endParaRPr lang="ru-RU"/>
        </a:p>
      </dgm:t>
    </dgm:pt>
    <dgm:pt modelId="{9BF53D9B-78FC-4C3E-A416-83A4D4E4BF38}" type="sibTrans" cxnId="{E779FF16-BEC0-4CE0-B0E7-E61E53025CBA}">
      <dgm:prSet/>
      <dgm:spPr/>
      <dgm:t>
        <a:bodyPr/>
        <a:lstStyle/>
        <a:p>
          <a:endParaRPr lang="ru-RU"/>
        </a:p>
      </dgm:t>
    </dgm:pt>
    <dgm:pt modelId="{B3927164-EF57-4D75-9C9A-D37646A63F4C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0" dirty="0" smtClean="0"/>
            <a:t>Проведение социальных рекламных акций по поддержки чтения</a:t>
          </a:r>
          <a:endParaRPr lang="ru-RU" sz="1000" b="0" dirty="0"/>
        </a:p>
      </dgm:t>
    </dgm:pt>
    <dgm:pt modelId="{5BC34711-37B1-45C6-8390-02B56E4E8BB5}" type="parTrans" cxnId="{BB9A3AE7-EA2F-4F8B-A25A-59018FCBD034}">
      <dgm:prSet/>
      <dgm:spPr/>
      <dgm:t>
        <a:bodyPr/>
        <a:lstStyle/>
        <a:p>
          <a:endParaRPr lang="ru-RU"/>
        </a:p>
      </dgm:t>
    </dgm:pt>
    <dgm:pt modelId="{74D53324-0964-4931-B90D-9DF3091AABD1}" type="sibTrans" cxnId="{BB9A3AE7-EA2F-4F8B-A25A-59018FCBD034}">
      <dgm:prSet/>
      <dgm:spPr/>
      <dgm:t>
        <a:bodyPr/>
        <a:lstStyle/>
        <a:p>
          <a:endParaRPr lang="ru-RU"/>
        </a:p>
      </dgm:t>
    </dgm:pt>
    <dgm:pt modelId="{946A40DE-3BFC-4494-85D2-40F08AA77DCF}" type="pres">
      <dgm:prSet presAssocID="{19DD66D9-E504-432F-8515-1E135E46AF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A9D71D-8B4E-4993-8594-9CB0D6B90846}" type="pres">
      <dgm:prSet presAssocID="{E89EC104-D952-4828-916B-6C4937845CB1}" presName="linNode" presStyleCnt="0"/>
      <dgm:spPr/>
    </dgm:pt>
    <dgm:pt modelId="{8AAE3615-A36E-4099-BF1E-8C167DFF64AD}" type="pres">
      <dgm:prSet presAssocID="{E89EC104-D952-4828-916B-6C4937845CB1}" presName="parentText" presStyleLbl="node1" presStyleIdx="0" presStyleCnt="5" custScaleX="845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0E98D-3453-4C90-A10B-9969337FDFAB}" type="pres">
      <dgm:prSet presAssocID="{E89EC104-D952-4828-916B-6C4937845CB1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085D6-8D94-43E9-B71D-2B081906D3E9}" type="pres">
      <dgm:prSet presAssocID="{155858CC-1DDC-4C5A-8748-B24483F82671}" presName="sp" presStyleCnt="0"/>
      <dgm:spPr/>
    </dgm:pt>
    <dgm:pt modelId="{98CB78FC-7596-4DEC-968E-2E8D883CC5BF}" type="pres">
      <dgm:prSet presAssocID="{A275F780-2217-4580-BBA3-85C5DE43F639}" presName="linNode" presStyleCnt="0"/>
      <dgm:spPr/>
    </dgm:pt>
    <dgm:pt modelId="{29095093-83B0-4DC2-8310-BCD83B932B58}" type="pres">
      <dgm:prSet presAssocID="{A275F780-2217-4580-BBA3-85C5DE43F639}" presName="parentText" presStyleLbl="node1" presStyleIdx="1" presStyleCnt="5" custScaleX="851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9E50E-8C3A-40A9-88A2-23A20E1D6AAC}" type="pres">
      <dgm:prSet presAssocID="{A275F780-2217-4580-BBA3-85C5DE43F639}" presName="descendantText" presStyleLbl="alignAccFollowNode1" presStyleIdx="1" presStyleCnt="5" custLinFactNeighborX="-319" custLinFactNeighborY="-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2BE03-82B1-41ED-B088-E1F8113C76E1}" type="pres">
      <dgm:prSet presAssocID="{7D7B029F-5F02-4085-A74B-FB76C466D318}" presName="sp" presStyleCnt="0"/>
      <dgm:spPr/>
    </dgm:pt>
    <dgm:pt modelId="{9732A3C5-90E2-4DA6-9AA4-59A5BA8D63A1}" type="pres">
      <dgm:prSet presAssocID="{5A509C0C-6034-4C87-B724-DB2A0D6FA89D}" presName="linNode" presStyleCnt="0"/>
      <dgm:spPr/>
    </dgm:pt>
    <dgm:pt modelId="{8C9DAE6C-4044-492E-B454-9425648CA3A2}" type="pres">
      <dgm:prSet presAssocID="{5A509C0C-6034-4C87-B724-DB2A0D6FA89D}" presName="parentText" presStyleLbl="node1" presStyleIdx="2" presStyleCnt="5" custScaleX="851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79845-B984-49BF-BFE6-FE3F6D7E2109}" type="pres">
      <dgm:prSet presAssocID="{5A509C0C-6034-4C87-B724-DB2A0D6FA89D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3E406-4BD1-4EF8-8FD0-B3BF408EC222}" type="pres">
      <dgm:prSet presAssocID="{BA0462EE-2396-4CBA-862D-B2A5AE2DCF8A}" presName="sp" presStyleCnt="0"/>
      <dgm:spPr/>
    </dgm:pt>
    <dgm:pt modelId="{ABC7FAF7-FE1E-4FBA-8333-0F1FA48C7A57}" type="pres">
      <dgm:prSet presAssocID="{FB2D42E5-5C74-468B-B738-396D65566FAF}" presName="linNode" presStyleCnt="0"/>
      <dgm:spPr/>
    </dgm:pt>
    <dgm:pt modelId="{DD5207AF-F134-46D7-AD4E-24CDEB10C951}" type="pres">
      <dgm:prSet presAssocID="{FB2D42E5-5C74-468B-B738-396D65566FAF}" presName="parentText" presStyleLbl="node1" presStyleIdx="3" presStyleCnt="5" custScaleX="851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879A4-E22B-43D7-9FAE-EE2663A1CA3C}" type="pres">
      <dgm:prSet presAssocID="{FB2D42E5-5C74-468B-B738-396D65566FAF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81D99-D844-42F8-8802-C46ED52A2C5A}" type="pres">
      <dgm:prSet presAssocID="{016AB52F-D288-4209-A91E-F0869DA21957}" presName="sp" presStyleCnt="0"/>
      <dgm:spPr/>
    </dgm:pt>
    <dgm:pt modelId="{7612D93F-B0AD-4A84-BFDE-599D6F0E0E53}" type="pres">
      <dgm:prSet presAssocID="{6F27DC35-0C93-4473-AA16-46AD50BC4A24}" presName="linNode" presStyleCnt="0"/>
      <dgm:spPr/>
    </dgm:pt>
    <dgm:pt modelId="{5668569B-8523-42C9-ADF8-30CF92C70400}" type="pres">
      <dgm:prSet presAssocID="{6F27DC35-0C93-4473-AA16-46AD50BC4A24}" presName="parentText" presStyleLbl="node1" presStyleIdx="4" presStyleCnt="5" custScaleX="851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FE304-0C48-406D-B9D4-F50FA4A2BC10}" type="pres">
      <dgm:prSet presAssocID="{6F27DC35-0C93-4473-AA16-46AD50BC4A24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990F56-D866-49D8-A1CC-7E9424264465}" srcId="{6F27DC35-0C93-4473-AA16-46AD50BC4A24}" destId="{E6532C25-7016-436D-94C5-3A1453ABBFD3}" srcOrd="4" destOrd="0" parTransId="{3DB39AC6-ADCE-4DDB-9001-C1D75F977AD3}" sibTransId="{F40A74A3-3C00-4F6D-9943-7DF9BA6B9AD9}"/>
    <dgm:cxn modelId="{32D8252E-16E4-4266-BEE3-4C160CF18018}" type="presOf" srcId="{A275F780-2217-4580-BBA3-85C5DE43F639}" destId="{29095093-83B0-4DC2-8310-BCD83B932B58}" srcOrd="0" destOrd="0" presId="urn:microsoft.com/office/officeart/2005/8/layout/vList5"/>
    <dgm:cxn modelId="{8936DFC5-44FA-49D3-876A-2B20E11AD2FE}" type="presOf" srcId="{A8DAC256-DFDD-4999-A837-BD6D027EE888}" destId="{74D879A4-E22B-43D7-9FAE-EE2663A1CA3C}" srcOrd="0" destOrd="0" presId="urn:microsoft.com/office/officeart/2005/8/layout/vList5"/>
    <dgm:cxn modelId="{2C39A9A9-053C-4A83-B38E-3AB881B1884C}" srcId="{A275F780-2217-4580-BBA3-85C5DE43F639}" destId="{BF362A4A-2E85-4B75-9990-569A7E48A012}" srcOrd="0" destOrd="0" parTransId="{BFC9FF37-0942-4B6D-8385-DC076E1EB520}" sibTransId="{FAC5BBF4-D57E-4156-9574-C616B6FDF0EB}"/>
    <dgm:cxn modelId="{8C56DDA0-70F7-47F4-B04B-6EB99E8AE6E9}" srcId="{6F27DC35-0C93-4473-AA16-46AD50BC4A24}" destId="{3BC4E5AE-C568-4C7F-840B-4586D3E705F1}" srcOrd="3" destOrd="0" parTransId="{86C03044-8461-4F06-BD71-BA070E451231}" sibTransId="{13063FB7-B38B-40E6-A729-287825052C41}"/>
    <dgm:cxn modelId="{0CE03F7C-85B1-4913-910E-6CAC072819DF}" type="presOf" srcId="{FD61B699-9036-4B36-9873-28CF1433B4F2}" destId="{7FFFE304-0C48-406D-B9D4-F50FA4A2BC10}" srcOrd="0" destOrd="2" presId="urn:microsoft.com/office/officeart/2005/8/layout/vList5"/>
    <dgm:cxn modelId="{905B6CEA-E154-435F-973F-30D98725CA01}" srcId="{19DD66D9-E504-432F-8515-1E135E46AF26}" destId="{6F27DC35-0C93-4473-AA16-46AD50BC4A24}" srcOrd="4" destOrd="0" parTransId="{504B68F0-3FEB-4A4B-93BD-1D9BD6C570AF}" sibTransId="{0F8A4FA0-DD92-404C-A649-9A7195553B56}"/>
    <dgm:cxn modelId="{7F3DEDAA-7A27-4FBC-AE45-8CAFE7A72E1F}" type="presOf" srcId="{D7BBEF3F-6C8C-4FB0-AC6C-5A2CE6F4569C}" destId="{4AD9E50E-8C3A-40A9-88A2-23A20E1D6AAC}" srcOrd="0" destOrd="2" presId="urn:microsoft.com/office/officeart/2005/8/layout/vList5"/>
    <dgm:cxn modelId="{0E7A65B4-4A45-49FE-881B-43291FEA9205}" type="presOf" srcId="{FB2D42E5-5C74-468B-B738-396D65566FAF}" destId="{DD5207AF-F134-46D7-AD4E-24CDEB10C951}" srcOrd="0" destOrd="0" presId="urn:microsoft.com/office/officeart/2005/8/layout/vList5"/>
    <dgm:cxn modelId="{B6617720-9778-46BE-9C8F-DE1058D2555E}" type="presOf" srcId="{5A509C0C-6034-4C87-B724-DB2A0D6FA89D}" destId="{8C9DAE6C-4044-492E-B454-9425648CA3A2}" srcOrd="0" destOrd="0" presId="urn:microsoft.com/office/officeart/2005/8/layout/vList5"/>
    <dgm:cxn modelId="{9B28634A-05D4-4304-9A8A-4D94DCCCB446}" srcId="{E89EC104-D952-4828-916B-6C4937845CB1}" destId="{A8A77140-0E1D-437B-924E-A7C13D3B2BE7}" srcOrd="0" destOrd="0" parTransId="{F63B8028-7DBF-43F0-9938-F00244C6B3B6}" sibTransId="{04E3F577-3666-4B11-8817-68B59A8E9472}"/>
    <dgm:cxn modelId="{227CBCAD-8CB7-4F03-97FA-64FBD575FE23}" type="presOf" srcId="{B3927164-EF57-4D75-9C9A-D37646A63F4C}" destId="{7460E98D-3453-4C90-A10B-9969337FDFAB}" srcOrd="0" destOrd="1" presId="urn:microsoft.com/office/officeart/2005/8/layout/vList5"/>
    <dgm:cxn modelId="{5B4DD19B-79AE-4A8B-9CF7-8C0C71B2BE9F}" type="presOf" srcId="{A8A77140-0E1D-437B-924E-A7C13D3B2BE7}" destId="{7460E98D-3453-4C90-A10B-9969337FDFAB}" srcOrd="0" destOrd="0" presId="urn:microsoft.com/office/officeart/2005/8/layout/vList5"/>
    <dgm:cxn modelId="{868C6D8B-401F-4F6D-A920-5741DA22974C}" type="presOf" srcId="{3BC4E5AE-C568-4C7F-840B-4586D3E705F1}" destId="{7FFFE304-0C48-406D-B9D4-F50FA4A2BC10}" srcOrd="0" destOrd="3" presId="urn:microsoft.com/office/officeart/2005/8/layout/vList5"/>
    <dgm:cxn modelId="{C1F92D42-4167-400A-AB1E-4D7244144F88}" type="presOf" srcId="{E6532C25-7016-436D-94C5-3A1453ABBFD3}" destId="{7FFFE304-0C48-406D-B9D4-F50FA4A2BC10}" srcOrd="0" destOrd="4" presId="urn:microsoft.com/office/officeart/2005/8/layout/vList5"/>
    <dgm:cxn modelId="{F1F9EDAE-18FD-4194-867D-83DAD7A51F20}" type="presOf" srcId="{BF362A4A-2E85-4B75-9990-569A7E48A012}" destId="{4AD9E50E-8C3A-40A9-88A2-23A20E1D6AAC}" srcOrd="0" destOrd="0" presId="urn:microsoft.com/office/officeart/2005/8/layout/vList5"/>
    <dgm:cxn modelId="{B618DC22-3104-4E31-B7F4-F1BE081E1A7A}" srcId="{5A509C0C-6034-4C87-B724-DB2A0D6FA89D}" destId="{DDB4FCCD-6BBF-4750-AB34-8F60377E1F95}" srcOrd="0" destOrd="0" parTransId="{FD69963B-1AEF-4A90-9303-44F13A4E71B8}" sibTransId="{495393EE-66F8-4BC1-ACEE-92E3CF969156}"/>
    <dgm:cxn modelId="{7D3FED56-BFF2-4741-A4DA-90DAE0EE430B}" srcId="{6F27DC35-0C93-4473-AA16-46AD50BC4A24}" destId="{56A3E00F-7D1E-4E14-B09A-4C8DC8BA6691}" srcOrd="0" destOrd="0" parTransId="{D2ED51DF-608A-4CC4-87E4-31080D4905CE}" sibTransId="{08DEE6C1-CC23-43AF-82FD-A3335C0D8816}"/>
    <dgm:cxn modelId="{5059F666-B438-4E1F-8BB3-59B6F3820D8F}" srcId="{19DD66D9-E504-432F-8515-1E135E46AF26}" destId="{A275F780-2217-4580-BBA3-85C5DE43F639}" srcOrd="1" destOrd="0" parTransId="{34680A48-B51F-41F0-8A83-7CA59797201C}" sibTransId="{7D7B029F-5F02-4085-A74B-FB76C466D318}"/>
    <dgm:cxn modelId="{3AE4A7F2-6833-46B6-92F0-6AC0BA81AD92}" type="presOf" srcId="{19DD66D9-E504-432F-8515-1E135E46AF26}" destId="{946A40DE-3BFC-4494-85D2-40F08AA77DCF}" srcOrd="0" destOrd="0" presId="urn:microsoft.com/office/officeart/2005/8/layout/vList5"/>
    <dgm:cxn modelId="{E779FF16-BEC0-4CE0-B0E7-E61E53025CBA}" srcId="{A275F780-2217-4580-BBA3-85C5DE43F639}" destId="{653D17C0-7F11-4362-B633-C1EA6E9E2096}" srcOrd="1" destOrd="0" parTransId="{EE84B194-9EDA-4782-9A10-18E621A180F0}" sibTransId="{9BF53D9B-78FC-4C3E-A416-83A4D4E4BF38}"/>
    <dgm:cxn modelId="{812C7E4C-9386-43C3-B32E-64CB37A45C33}" srcId="{FB2D42E5-5C74-468B-B738-396D65566FAF}" destId="{A8DAC256-DFDD-4999-A837-BD6D027EE888}" srcOrd="0" destOrd="0" parTransId="{9F770252-4D5A-4B76-9E85-F523314B3E3A}" sibTransId="{3797557A-35BE-4A73-B009-D891BA75B919}"/>
    <dgm:cxn modelId="{9F78C5EE-D3DC-46BD-B7B4-2F0A27D2ADF0}" type="presOf" srcId="{653D17C0-7F11-4362-B633-C1EA6E9E2096}" destId="{4AD9E50E-8C3A-40A9-88A2-23A20E1D6AAC}" srcOrd="0" destOrd="1" presId="urn:microsoft.com/office/officeart/2005/8/layout/vList5"/>
    <dgm:cxn modelId="{BB9A3AE7-EA2F-4F8B-A25A-59018FCBD034}" srcId="{E89EC104-D952-4828-916B-6C4937845CB1}" destId="{B3927164-EF57-4D75-9C9A-D37646A63F4C}" srcOrd="1" destOrd="0" parTransId="{5BC34711-37B1-45C6-8390-02B56E4E8BB5}" sibTransId="{74D53324-0964-4931-B90D-9DF3091AABD1}"/>
    <dgm:cxn modelId="{4EEB97B8-D566-40CA-AF4A-94824FCFE283}" srcId="{6F27DC35-0C93-4473-AA16-46AD50BC4A24}" destId="{FD61B699-9036-4B36-9873-28CF1433B4F2}" srcOrd="2" destOrd="0" parTransId="{F9313D9B-1B05-4141-B9BC-C73D8416584D}" sibTransId="{01D75242-6C31-40F0-8A98-94D8360F9739}"/>
    <dgm:cxn modelId="{09EDD5F1-053E-4844-AD74-185709C5857A}" type="presOf" srcId="{6F27DC35-0C93-4473-AA16-46AD50BC4A24}" destId="{5668569B-8523-42C9-ADF8-30CF92C70400}" srcOrd="0" destOrd="0" presId="urn:microsoft.com/office/officeart/2005/8/layout/vList5"/>
    <dgm:cxn modelId="{9DCBE559-BD10-46D4-B6EF-730121EA55CC}" type="presOf" srcId="{CA860AFD-3127-4202-92F0-80DB57F184D7}" destId="{7FFFE304-0C48-406D-B9D4-F50FA4A2BC10}" srcOrd="0" destOrd="1" presId="urn:microsoft.com/office/officeart/2005/8/layout/vList5"/>
    <dgm:cxn modelId="{BC647E78-5757-4AFB-A00D-7362A14FFDAF}" srcId="{19DD66D9-E504-432F-8515-1E135E46AF26}" destId="{E89EC104-D952-4828-916B-6C4937845CB1}" srcOrd="0" destOrd="0" parTransId="{F95357CA-87F2-49E0-8CC5-49F4040855EA}" sibTransId="{155858CC-1DDC-4C5A-8748-B24483F82671}"/>
    <dgm:cxn modelId="{3352302C-48DA-4026-BB76-50765D75CA7F}" srcId="{A275F780-2217-4580-BBA3-85C5DE43F639}" destId="{D7BBEF3F-6C8C-4FB0-AC6C-5A2CE6F4569C}" srcOrd="2" destOrd="0" parTransId="{28A0F78D-F732-44CD-A7D6-9144D7B3378F}" sibTransId="{E46C1B64-23CD-405B-84A0-44EC88CDA37F}"/>
    <dgm:cxn modelId="{45D57339-57D7-4493-A14D-4011ACD92ABC}" srcId="{19DD66D9-E504-432F-8515-1E135E46AF26}" destId="{5A509C0C-6034-4C87-B724-DB2A0D6FA89D}" srcOrd="2" destOrd="0" parTransId="{4414F303-2AE6-4DDA-AEE0-42C1B448DE4D}" sibTransId="{BA0462EE-2396-4CBA-862D-B2A5AE2DCF8A}"/>
    <dgm:cxn modelId="{4D61326F-E07E-4305-B542-AB8142FBC00D}" type="presOf" srcId="{E89EC104-D952-4828-916B-6C4937845CB1}" destId="{8AAE3615-A36E-4099-BF1E-8C167DFF64AD}" srcOrd="0" destOrd="0" presId="urn:microsoft.com/office/officeart/2005/8/layout/vList5"/>
    <dgm:cxn modelId="{D6087AC8-B926-47AB-BA43-02FDAE8026E7}" srcId="{6F27DC35-0C93-4473-AA16-46AD50BC4A24}" destId="{CA860AFD-3127-4202-92F0-80DB57F184D7}" srcOrd="1" destOrd="0" parTransId="{EF85779B-0020-42F9-8F5A-A37A4E9BCD54}" sibTransId="{592B37DA-E131-41FD-896B-471FC29A99A1}"/>
    <dgm:cxn modelId="{24EAB0D4-47C4-48FA-AC08-69B8EE39CBF2}" type="presOf" srcId="{DDB4FCCD-6BBF-4750-AB34-8F60377E1F95}" destId="{E5579845-B984-49BF-BFE6-FE3F6D7E2109}" srcOrd="0" destOrd="0" presId="urn:microsoft.com/office/officeart/2005/8/layout/vList5"/>
    <dgm:cxn modelId="{BDAC576D-71F8-46BD-9204-126A628D57D0}" type="presOf" srcId="{56A3E00F-7D1E-4E14-B09A-4C8DC8BA6691}" destId="{7FFFE304-0C48-406D-B9D4-F50FA4A2BC10}" srcOrd="0" destOrd="0" presId="urn:microsoft.com/office/officeart/2005/8/layout/vList5"/>
    <dgm:cxn modelId="{C4D1F71B-28C5-461E-AE7B-B6DA4DF2E25F}" srcId="{19DD66D9-E504-432F-8515-1E135E46AF26}" destId="{FB2D42E5-5C74-468B-B738-396D65566FAF}" srcOrd="3" destOrd="0" parTransId="{4E12E109-0536-4011-A3B4-40C89DC2CDE4}" sibTransId="{016AB52F-D288-4209-A91E-F0869DA21957}"/>
    <dgm:cxn modelId="{6AEE5770-D4D0-41C4-9BF5-C00002C5D748}" type="presParOf" srcId="{946A40DE-3BFC-4494-85D2-40F08AA77DCF}" destId="{7AA9D71D-8B4E-4993-8594-9CB0D6B90846}" srcOrd="0" destOrd="0" presId="urn:microsoft.com/office/officeart/2005/8/layout/vList5"/>
    <dgm:cxn modelId="{D357CD87-7E50-4506-ABE9-A130346499C2}" type="presParOf" srcId="{7AA9D71D-8B4E-4993-8594-9CB0D6B90846}" destId="{8AAE3615-A36E-4099-BF1E-8C167DFF64AD}" srcOrd="0" destOrd="0" presId="urn:microsoft.com/office/officeart/2005/8/layout/vList5"/>
    <dgm:cxn modelId="{577D5D11-8552-4F5F-B144-CF7FA2326C53}" type="presParOf" srcId="{7AA9D71D-8B4E-4993-8594-9CB0D6B90846}" destId="{7460E98D-3453-4C90-A10B-9969337FDFAB}" srcOrd="1" destOrd="0" presId="urn:microsoft.com/office/officeart/2005/8/layout/vList5"/>
    <dgm:cxn modelId="{5C626E7E-A196-4E33-9E2D-2CF7AA465CA0}" type="presParOf" srcId="{946A40DE-3BFC-4494-85D2-40F08AA77DCF}" destId="{170085D6-8D94-43E9-B71D-2B081906D3E9}" srcOrd="1" destOrd="0" presId="urn:microsoft.com/office/officeart/2005/8/layout/vList5"/>
    <dgm:cxn modelId="{E4C12D6C-79BC-4FCE-859C-DEB4C6A3719D}" type="presParOf" srcId="{946A40DE-3BFC-4494-85D2-40F08AA77DCF}" destId="{98CB78FC-7596-4DEC-968E-2E8D883CC5BF}" srcOrd="2" destOrd="0" presId="urn:microsoft.com/office/officeart/2005/8/layout/vList5"/>
    <dgm:cxn modelId="{24612027-B23B-4177-9AA6-DDC8334BC77F}" type="presParOf" srcId="{98CB78FC-7596-4DEC-968E-2E8D883CC5BF}" destId="{29095093-83B0-4DC2-8310-BCD83B932B58}" srcOrd="0" destOrd="0" presId="urn:microsoft.com/office/officeart/2005/8/layout/vList5"/>
    <dgm:cxn modelId="{974C35DE-FB07-449B-8AFF-E4E2EFAFBE07}" type="presParOf" srcId="{98CB78FC-7596-4DEC-968E-2E8D883CC5BF}" destId="{4AD9E50E-8C3A-40A9-88A2-23A20E1D6AAC}" srcOrd="1" destOrd="0" presId="urn:microsoft.com/office/officeart/2005/8/layout/vList5"/>
    <dgm:cxn modelId="{7428D3B6-EE28-436C-9393-7400D6A71F81}" type="presParOf" srcId="{946A40DE-3BFC-4494-85D2-40F08AA77DCF}" destId="{FC52BE03-82B1-41ED-B088-E1F8113C76E1}" srcOrd="3" destOrd="0" presId="urn:microsoft.com/office/officeart/2005/8/layout/vList5"/>
    <dgm:cxn modelId="{33A4C9C8-3B9F-4CA3-AD3E-F0326C5CDDC7}" type="presParOf" srcId="{946A40DE-3BFC-4494-85D2-40F08AA77DCF}" destId="{9732A3C5-90E2-4DA6-9AA4-59A5BA8D63A1}" srcOrd="4" destOrd="0" presId="urn:microsoft.com/office/officeart/2005/8/layout/vList5"/>
    <dgm:cxn modelId="{9E3E7A20-E38A-4C6A-9E13-412C64B2ACB6}" type="presParOf" srcId="{9732A3C5-90E2-4DA6-9AA4-59A5BA8D63A1}" destId="{8C9DAE6C-4044-492E-B454-9425648CA3A2}" srcOrd="0" destOrd="0" presId="urn:microsoft.com/office/officeart/2005/8/layout/vList5"/>
    <dgm:cxn modelId="{E7060C9D-527A-49D1-A080-9B87D88530B1}" type="presParOf" srcId="{9732A3C5-90E2-4DA6-9AA4-59A5BA8D63A1}" destId="{E5579845-B984-49BF-BFE6-FE3F6D7E2109}" srcOrd="1" destOrd="0" presId="urn:microsoft.com/office/officeart/2005/8/layout/vList5"/>
    <dgm:cxn modelId="{1A6AB066-7DAF-4159-B60A-8EF46F704E6D}" type="presParOf" srcId="{946A40DE-3BFC-4494-85D2-40F08AA77DCF}" destId="{1663E406-4BD1-4EF8-8FD0-B3BF408EC222}" srcOrd="5" destOrd="0" presId="urn:microsoft.com/office/officeart/2005/8/layout/vList5"/>
    <dgm:cxn modelId="{DC102017-529D-4E12-AB77-002C014A1A99}" type="presParOf" srcId="{946A40DE-3BFC-4494-85D2-40F08AA77DCF}" destId="{ABC7FAF7-FE1E-4FBA-8333-0F1FA48C7A57}" srcOrd="6" destOrd="0" presId="urn:microsoft.com/office/officeart/2005/8/layout/vList5"/>
    <dgm:cxn modelId="{AE292538-37AB-43C4-97B0-DF834052DB76}" type="presParOf" srcId="{ABC7FAF7-FE1E-4FBA-8333-0F1FA48C7A57}" destId="{DD5207AF-F134-46D7-AD4E-24CDEB10C951}" srcOrd="0" destOrd="0" presId="urn:microsoft.com/office/officeart/2005/8/layout/vList5"/>
    <dgm:cxn modelId="{F20A6DE2-3090-4EC0-A83B-D4A4CACD8D68}" type="presParOf" srcId="{ABC7FAF7-FE1E-4FBA-8333-0F1FA48C7A57}" destId="{74D879A4-E22B-43D7-9FAE-EE2663A1CA3C}" srcOrd="1" destOrd="0" presId="urn:microsoft.com/office/officeart/2005/8/layout/vList5"/>
    <dgm:cxn modelId="{24ED9AF7-2CB6-426D-BF55-C2AADE628BE5}" type="presParOf" srcId="{946A40DE-3BFC-4494-85D2-40F08AA77DCF}" destId="{D6F81D99-D844-42F8-8802-C46ED52A2C5A}" srcOrd="7" destOrd="0" presId="urn:microsoft.com/office/officeart/2005/8/layout/vList5"/>
    <dgm:cxn modelId="{8EC58EB2-F3C2-4BF7-BA03-AC5820880D2C}" type="presParOf" srcId="{946A40DE-3BFC-4494-85D2-40F08AA77DCF}" destId="{7612D93F-B0AD-4A84-BFDE-599D6F0E0E53}" srcOrd="8" destOrd="0" presId="urn:microsoft.com/office/officeart/2005/8/layout/vList5"/>
    <dgm:cxn modelId="{49CD5F7C-8916-4B96-9E39-E0428D1BE649}" type="presParOf" srcId="{7612D93F-B0AD-4A84-BFDE-599D6F0E0E53}" destId="{5668569B-8523-42C9-ADF8-30CF92C70400}" srcOrd="0" destOrd="0" presId="urn:microsoft.com/office/officeart/2005/8/layout/vList5"/>
    <dgm:cxn modelId="{391E4931-C520-40F1-A8C9-9C59225A3D43}" type="presParOf" srcId="{7612D93F-B0AD-4A84-BFDE-599D6F0E0E53}" destId="{7FFFE304-0C48-406D-B9D4-F50FA4A2BC1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3D0066-5C51-44FA-A197-C34B0AA54486}" type="doc">
      <dgm:prSet loTypeId="urn:microsoft.com/office/officeart/2005/8/layout/lProcess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681F40F-817A-4E88-80B6-89E6DE7664FA}">
      <dgm:prSet phldrT="[Текст]"/>
      <dgm:spPr>
        <a:gradFill rotWithShape="0">
          <a:gsLst>
            <a:gs pos="0">
              <a:srgbClr val="CCDAEC"/>
            </a:gs>
            <a:gs pos="93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r>
            <a:rPr lang="ru-RU" dirty="0" smtClean="0"/>
            <a:t>Цели</a:t>
          </a:r>
          <a:endParaRPr lang="ru-RU" dirty="0"/>
        </a:p>
      </dgm:t>
    </dgm:pt>
    <dgm:pt modelId="{21BFEB96-B6DE-47F9-809E-312112F64490}" type="parTrans" cxnId="{E044EAC4-1F13-4761-819C-A1FB116D4729}">
      <dgm:prSet/>
      <dgm:spPr/>
      <dgm:t>
        <a:bodyPr/>
        <a:lstStyle/>
        <a:p>
          <a:endParaRPr lang="ru-RU"/>
        </a:p>
      </dgm:t>
    </dgm:pt>
    <dgm:pt modelId="{8C53FCA2-6732-495A-A126-B8B29E3503D6}" type="sibTrans" cxnId="{E044EAC4-1F13-4761-819C-A1FB116D4729}">
      <dgm:prSet/>
      <dgm:spPr/>
      <dgm:t>
        <a:bodyPr/>
        <a:lstStyle/>
        <a:p>
          <a:endParaRPr lang="ru-RU"/>
        </a:p>
      </dgm:t>
    </dgm:pt>
    <dgm:pt modelId="{7C13E80C-FDE0-4FD0-BF85-6110FD69EAB8}">
      <dgm:prSet phldrT="[Текст]"/>
      <dgm:spPr/>
      <dgm:t>
        <a:bodyPr/>
        <a:lstStyle/>
        <a:p>
          <a:r>
            <a:rPr lang="ru-RU" dirty="0" smtClean="0"/>
            <a:t>Улучшение ситуации на книжном рынке</a:t>
          </a:r>
          <a:endParaRPr lang="ru-RU" dirty="0"/>
        </a:p>
      </dgm:t>
    </dgm:pt>
    <dgm:pt modelId="{A66FFD76-A6DB-4368-AF75-5F6FAABDFF6F}" type="parTrans" cxnId="{340032F5-4B2F-4092-B2D6-AFF4868C4988}">
      <dgm:prSet/>
      <dgm:spPr/>
      <dgm:t>
        <a:bodyPr/>
        <a:lstStyle/>
        <a:p>
          <a:endParaRPr lang="ru-RU"/>
        </a:p>
      </dgm:t>
    </dgm:pt>
    <dgm:pt modelId="{C5FACB0B-1AF2-47D1-941B-469A8299A87B}" type="sibTrans" cxnId="{340032F5-4B2F-4092-B2D6-AFF4868C4988}">
      <dgm:prSet/>
      <dgm:spPr/>
      <dgm:t>
        <a:bodyPr/>
        <a:lstStyle/>
        <a:p>
          <a:endParaRPr lang="ru-RU"/>
        </a:p>
      </dgm:t>
    </dgm:pt>
    <dgm:pt modelId="{33DE5FF2-1111-4C6C-9CF7-AD1D5B981A55}">
      <dgm:prSet phldrT="[Текст]"/>
      <dgm:spPr/>
      <dgm:t>
        <a:bodyPr/>
        <a:lstStyle/>
        <a:p>
          <a:r>
            <a:rPr lang="ru-RU" dirty="0" smtClean="0"/>
            <a:t>Повышение прозрачности и чистоты рынка</a:t>
          </a:r>
          <a:endParaRPr lang="ru-RU" dirty="0"/>
        </a:p>
      </dgm:t>
    </dgm:pt>
    <dgm:pt modelId="{8DD24689-74EF-4021-B384-1C536584A958}" type="parTrans" cxnId="{28D973BD-06C7-4E5B-8759-0CC3D0BB9D53}">
      <dgm:prSet/>
      <dgm:spPr/>
      <dgm:t>
        <a:bodyPr/>
        <a:lstStyle/>
        <a:p>
          <a:endParaRPr lang="ru-RU"/>
        </a:p>
      </dgm:t>
    </dgm:pt>
    <dgm:pt modelId="{9324F3BE-F54E-42AE-A58C-5D3D709EEBF2}" type="sibTrans" cxnId="{28D973BD-06C7-4E5B-8759-0CC3D0BB9D53}">
      <dgm:prSet/>
      <dgm:spPr/>
      <dgm:t>
        <a:bodyPr/>
        <a:lstStyle/>
        <a:p>
          <a:endParaRPr lang="ru-RU"/>
        </a:p>
      </dgm:t>
    </dgm:pt>
    <dgm:pt modelId="{6D973ABE-84A1-4462-ADBC-5FF2D36CC4CD}">
      <dgm:prSet phldrT="[Текст]"/>
      <dgm:spPr>
        <a:gradFill rotWithShape="0">
          <a:gsLst>
            <a:gs pos="0">
              <a:srgbClr val="CCDAEC"/>
            </a:gs>
            <a:gs pos="93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r>
            <a:rPr lang="ru-RU" dirty="0" smtClean="0"/>
            <a:t>Инструменты</a:t>
          </a:r>
          <a:endParaRPr lang="ru-RU" dirty="0"/>
        </a:p>
      </dgm:t>
    </dgm:pt>
    <dgm:pt modelId="{66246F19-D496-4A1D-BD61-4A75645A444B}" type="parTrans" cxnId="{3480C1B0-E12D-49A7-B39D-2E5D5EB87FB2}">
      <dgm:prSet/>
      <dgm:spPr/>
      <dgm:t>
        <a:bodyPr/>
        <a:lstStyle/>
        <a:p>
          <a:endParaRPr lang="ru-RU"/>
        </a:p>
      </dgm:t>
    </dgm:pt>
    <dgm:pt modelId="{E1D6E946-DA67-4847-A186-7C6DBDA8D7C2}" type="sibTrans" cxnId="{3480C1B0-E12D-49A7-B39D-2E5D5EB87FB2}">
      <dgm:prSet/>
      <dgm:spPr/>
      <dgm:t>
        <a:bodyPr/>
        <a:lstStyle/>
        <a:p>
          <a:endParaRPr lang="ru-RU"/>
        </a:p>
      </dgm:t>
    </dgm:pt>
    <dgm:pt modelId="{972ACB89-8A0B-494F-A8B0-D0AE56DA1FEE}">
      <dgm:prSet phldrT="[Текст]"/>
      <dgm:spPr/>
      <dgm:t>
        <a:bodyPr/>
        <a:lstStyle/>
        <a:p>
          <a:r>
            <a:rPr lang="ru-RU" dirty="0" smtClean="0"/>
            <a:t>Создание публичного рейтинга повысит ответственность участников рынка</a:t>
          </a:r>
          <a:endParaRPr lang="ru-RU" dirty="0"/>
        </a:p>
      </dgm:t>
    </dgm:pt>
    <dgm:pt modelId="{DBAD6F97-051F-479A-A39C-A01433E14659}" type="parTrans" cxnId="{DC188466-7137-419F-852A-2AE51D43F937}">
      <dgm:prSet/>
      <dgm:spPr/>
      <dgm:t>
        <a:bodyPr/>
        <a:lstStyle/>
        <a:p>
          <a:endParaRPr lang="ru-RU"/>
        </a:p>
      </dgm:t>
    </dgm:pt>
    <dgm:pt modelId="{BBC8B0D8-0B1F-48C0-A969-C2BC3F824BCE}" type="sibTrans" cxnId="{DC188466-7137-419F-852A-2AE51D43F937}">
      <dgm:prSet/>
      <dgm:spPr/>
      <dgm:t>
        <a:bodyPr/>
        <a:lstStyle/>
        <a:p>
          <a:endParaRPr lang="ru-RU"/>
        </a:p>
      </dgm:t>
    </dgm:pt>
    <dgm:pt modelId="{A11849E1-32B1-480B-9552-F165AFCA21B5}">
      <dgm:prSet phldrT="[Текст]"/>
      <dgm:spPr/>
      <dgm:t>
        <a:bodyPr/>
        <a:lstStyle/>
        <a:p>
          <a:r>
            <a:rPr lang="ru-RU" dirty="0" smtClean="0"/>
            <a:t>Финансовое стимулирование надёжных Партнеров</a:t>
          </a:r>
          <a:endParaRPr lang="ru-RU" dirty="0"/>
        </a:p>
      </dgm:t>
    </dgm:pt>
    <dgm:pt modelId="{4D5718EF-46E8-460E-B86E-6E3842CC15AC}" type="parTrans" cxnId="{5048E9BA-3402-4ED0-849D-D74D5F0D6AAC}">
      <dgm:prSet/>
      <dgm:spPr/>
      <dgm:t>
        <a:bodyPr/>
        <a:lstStyle/>
        <a:p>
          <a:endParaRPr lang="ru-RU"/>
        </a:p>
      </dgm:t>
    </dgm:pt>
    <dgm:pt modelId="{975B6CEA-622D-4545-9DD6-A4CD6D3FA7D4}" type="sibTrans" cxnId="{5048E9BA-3402-4ED0-849D-D74D5F0D6AAC}">
      <dgm:prSet/>
      <dgm:spPr/>
      <dgm:t>
        <a:bodyPr/>
        <a:lstStyle/>
        <a:p>
          <a:endParaRPr lang="ru-RU"/>
        </a:p>
      </dgm:t>
    </dgm:pt>
    <dgm:pt modelId="{97A99E5E-A40A-4C36-9F1F-9D1C80769D68}">
      <dgm:prSet phldrT="[Текст]"/>
      <dgm:spPr/>
      <dgm:t>
        <a:bodyPr/>
        <a:lstStyle/>
        <a:p>
          <a:r>
            <a:rPr lang="ru-RU" dirty="0" smtClean="0"/>
            <a:t>Сокращение потерь от невыполнения обязательств </a:t>
          </a:r>
          <a:endParaRPr lang="ru-RU" dirty="0"/>
        </a:p>
      </dgm:t>
    </dgm:pt>
    <dgm:pt modelId="{05A498B9-8DD2-4D72-A37B-ADC0F5D65B82}" type="parTrans" cxnId="{6FF8C2AE-5104-46DC-AFF0-7DF4FF38D8BA}">
      <dgm:prSet/>
      <dgm:spPr/>
      <dgm:t>
        <a:bodyPr/>
        <a:lstStyle/>
        <a:p>
          <a:endParaRPr lang="ru-RU"/>
        </a:p>
      </dgm:t>
    </dgm:pt>
    <dgm:pt modelId="{0C48743D-29B5-4452-86EE-1C2BAC3E6195}" type="sibTrans" cxnId="{6FF8C2AE-5104-46DC-AFF0-7DF4FF38D8BA}">
      <dgm:prSet/>
      <dgm:spPr/>
      <dgm:t>
        <a:bodyPr/>
        <a:lstStyle/>
        <a:p>
          <a:endParaRPr lang="ru-RU"/>
        </a:p>
      </dgm:t>
    </dgm:pt>
    <dgm:pt modelId="{D345E04F-DEB5-4352-AF2A-13C16D9189CD}" type="pres">
      <dgm:prSet presAssocID="{C73D0066-5C51-44FA-A197-C34B0AA5448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2D7F69-FEE9-4882-8A00-F99F209BB89B}" type="pres">
      <dgm:prSet presAssocID="{9681F40F-817A-4E88-80B6-89E6DE7664FA}" presName="compNode" presStyleCnt="0"/>
      <dgm:spPr/>
      <dgm:t>
        <a:bodyPr/>
        <a:lstStyle/>
        <a:p>
          <a:endParaRPr lang="ru-RU"/>
        </a:p>
      </dgm:t>
    </dgm:pt>
    <dgm:pt modelId="{87746588-50BA-44EF-A851-267AA6CD11B3}" type="pres">
      <dgm:prSet presAssocID="{9681F40F-817A-4E88-80B6-89E6DE7664FA}" presName="aNode" presStyleLbl="bgShp" presStyleIdx="0" presStyleCnt="2" custLinFactNeighborY="-610"/>
      <dgm:spPr/>
      <dgm:t>
        <a:bodyPr/>
        <a:lstStyle/>
        <a:p>
          <a:endParaRPr lang="ru-RU"/>
        </a:p>
      </dgm:t>
    </dgm:pt>
    <dgm:pt modelId="{453D992F-1A44-4EAA-8BAC-D57FE55426C2}" type="pres">
      <dgm:prSet presAssocID="{9681F40F-817A-4E88-80B6-89E6DE7664FA}" presName="textNode" presStyleLbl="bgShp" presStyleIdx="0" presStyleCnt="2"/>
      <dgm:spPr/>
      <dgm:t>
        <a:bodyPr/>
        <a:lstStyle/>
        <a:p>
          <a:endParaRPr lang="ru-RU"/>
        </a:p>
      </dgm:t>
    </dgm:pt>
    <dgm:pt modelId="{256B73D2-3F37-4669-9C83-ECD1C6ABD300}" type="pres">
      <dgm:prSet presAssocID="{9681F40F-817A-4E88-80B6-89E6DE7664FA}" presName="compChildNode" presStyleCnt="0"/>
      <dgm:spPr/>
      <dgm:t>
        <a:bodyPr/>
        <a:lstStyle/>
        <a:p>
          <a:endParaRPr lang="ru-RU"/>
        </a:p>
      </dgm:t>
    </dgm:pt>
    <dgm:pt modelId="{2CD6F7CB-02C0-41A2-949C-B51C1AC0D66D}" type="pres">
      <dgm:prSet presAssocID="{9681F40F-817A-4E88-80B6-89E6DE7664FA}" presName="theInnerList" presStyleCnt="0"/>
      <dgm:spPr/>
      <dgm:t>
        <a:bodyPr/>
        <a:lstStyle/>
        <a:p>
          <a:endParaRPr lang="ru-RU"/>
        </a:p>
      </dgm:t>
    </dgm:pt>
    <dgm:pt modelId="{38CAFF82-5ECC-4B8E-AF44-1F8633FEDAA1}" type="pres">
      <dgm:prSet presAssocID="{7C13E80C-FDE0-4FD0-BF85-6110FD69EAB8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B4063-C3D6-4C59-B2E8-4DFA4DA0DB6C}" type="pres">
      <dgm:prSet presAssocID="{7C13E80C-FDE0-4FD0-BF85-6110FD69EAB8}" presName="aSpace2" presStyleCnt="0"/>
      <dgm:spPr/>
      <dgm:t>
        <a:bodyPr/>
        <a:lstStyle/>
        <a:p>
          <a:endParaRPr lang="ru-RU"/>
        </a:p>
      </dgm:t>
    </dgm:pt>
    <dgm:pt modelId="{3F8B13B2-B9B7-42B0-B660-1AB8C3B1F5BF}" type="pres">
      <dgm:prSet presAssocID="{33DE5FF2-1111-4C6C-9CF7-AD1D5B981A55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9086A-6BF6-4565-968E-F96A4895110B}" type="pres">
      <dgm:prSet presAssocID="{33DE5FF2-1111-4C6C-9CF7-AD1D5B981A55}" presName="aSpace2" presStyleCnt="0"/>
      <dgm:spPr/>
      <dgm:t>
        <a:bodyPr/>
        <a:lstStyle/>
        <a:p>
          <a:endParaRPr lang="ru-RU"/>
        </a:p>
      </dgm:t>
    </dgm:pt>
    <dgm:pt modelId="{3121602E-571A-436D-B602-B6969772B9AE}" type="pres">
      <dgm:prSet presAssocID="{97A99E5E-A40A-4C36-9F1F-9D1C80769D68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398BF4-1AC4-44A9-AB15-360CDDAF9DC4}" type="pres">
      <dgm:prSet presAssocID="{9681F40F-817A-4E88-80B6-89E6DE7664FA}" presName="aSpace" presStyleCnt="0"/>
      <dgm:spPr/>
      <dgm:t>
        <a:bodyPr/>
        <a:lstStyle/>
        <a:p>
          <a:endParaRPr lang="ru-RU"/>
        </a:p>
      </dgm:t>
    </dgm:pt>
    <dgm:pt modelId="{0EFCE4D8-E3C9-4BE4-BD69-698A300AD2E8}" type="pres">
      <dgm:prSet presAssocID="{6D973ABE-84A1-4462-ADBC-5FF2D36CC4CD}" presName="compNode" presStyleCnt="0"/>
      <dgm:spPr/>
      <dgm:t>
        <a:bodyPr/>
        <a:lstStyle/>
        <a:p>
          <a:endParaRPr lang="ru-RU"/>
        </a:p>
      </dgm:t>
    </dgm:pt>
    <dgm:pt modelId="{18E249D8-A504-4245-A2AD-CA35A6B6B058}" type="pres">
      <dgm:prSet presAssocID="{6D973ABE-84A1-4462-ADBC-5FF2D36CC4CD}" presName="aNode" presStyleLbl="bgShp" presStyleIdx="1" presStyleCnt="2"/>
      <dgm:spPr/>
      <dgm:t>
        <a:bodyPr/>
        <a:lstStyle/>
        <a:p>
          <a:endParaRPr lang="ru-RU"/>
        </a:p>
      </dgm:t>
    </dgm:pt>
    <dgm:pt modelId="{D74D1062-0F19-4857-A1FC-C5039CE231A1}" type="pres">
      <dgm:prSet presAssocID="{6D973ABE-84A1-4462-ADBC-5FF2D36CC4CD}" presName="textNode" presStyleLbl="bgShp" presStyleIdx="1" presStyleCnt="2"/>
      <dgm:spPr/>
      <dgm:t>
        <a:bodyPr/>
        <a:lstStyle/>
        <a:p>
          <a:endParaRPr lang="ru-RU"/>
        </a:p>
      </dgm:t>
    </dgm:pt>
    <dgm:pt modelId="{BA1C796E-B5B6-4A2A-9CDD-B0EA50DDB64E}" type="pres">
      <dgm:prSet presAssocID="{6D973ABE-84A1-4462-ADBC-5FF2D36CC4CD}" presName="compChildNode" presStyleCnt="0"/>
      <dgm:spPr/>
      <dgm:t>
        <a:bodyPr/>
        <a:lstStyle/>
        <a:p>
          <a:endParaRPr lang="ru-RU"/>
        </a:p>
      </dgm:t>
    </dgm:pt>
    <dgm:pt modelId="{9DC9D7B7-402F-49D8-B550-471AF0A721E9}" type="pres">
      <dgm:prSet presAssocID="{6D973ABE-84A1-4462-ADBC-5FF2D36CC4CD}" presName="theInnerList" presStyleCnt="0"/>
      <dgm:spPr/>
      <dgm:t>
        <a:bodyPr/>
        <a:lstStyle/>
        <a:p>
          <a:endParaRPr lang="ru-RU"/>
        </a:p>
      </dgm:t>
    </dgm:pt>
    <dgm:pt modelId="{67FCFD9B-D084-4C8A-8EFD-D0A147EAFC3A}" type="pres">
      <dgm:prSet presAssocID="{972ACB89-8A0B-494F-A8B0-D0AE56DA1FEE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46684-1FC4-4163-B669-ACC420519643}" type="pres">
      <dgm:prSet presAssocID="{972ACB89-8A0B-494F-A8B0-D0AE56DA1FEE}" presName="aSpace2" presStyleCnt="0"/>
      <dgm:spPr/>
      <dgm:t>
        <a:bodyPr/>
        <a:lstStyle/>
        <a:p>
          <a:endParaRPr lang="ru-RU"/>
        </a:p>
      </dgm:t>
    </dgm:pt>
    <dgm:pt modelId="{611DB971-46A0-45E7-9124-397FC9CF19D8}" type="pres">
      <dgm:prSet presAssocID="{A11849E1-32B1-480B-9552-F165AFCA21B5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619751-8FD7-4DEA-8A3D-BCFAD71E0280}" type="presOf" srcId="{7C13E80C-FDE0-4FD0-BF85-6110FD69EAB8}" destId="{38CAFF82-5ECC-4B8E-AF44-1F8633FEDAA1}" srcOrd="0" destOrd="0" presId="urn:microsoft.com/office/officeart/2005/8/layout/lProcess2"/>
    <dgm:cxn modelId="{580A1EA7-EE34-45B9-B955-26D75A6C3104}" type="presOf" srcId="{9681F40F-817A-4E88-80B6-89E6DE7664FA}" destId="{87746588-50BA-44EF-A851-267AA6CD11B3}" srcOrd="0" destOrd="0" presId="urn:microsoft.com/office/officeart/2005/8/layout/lProcess2"/>
    <dgm:cxn modelId="{DF50F84B-849D-479F-A683-BE1FBA515A23}" type="presOf" srcId="{C73D0066-5C51-44FA-A197-C34B0AA54486}" destId="{D345E04F-DEB5-4352-AF2A-13C16D9189CD}" srcOrd="0" destOrd="0" presId="urn:microsoft.com/office/officeart/2005/8/layout/lProcess2"/>
    <dgm:cxn modelId="{433AC43F-45FD-4463-BDFF-DA7512698F3F}" type="presOf" srcId="{972ACB89-8A0B-494F-A8B0-D0AE56DA1FEE}" destId="{67FCFD9B-D084-4C8A-8EFD-D0A147EAFC3A}" srcOrd="0" destOrd="0" presId="urn:microsoft.com/office/officeart/2005/8/layout/lProcess2"/>
    <dgm:cxn modelId="{5048E9BA-3402-4ED0-849D-D74D5F0D6AAC}" srcId="{6D973ABE-84A1-4462-ADBC-5FF2D36CC4CD}" destId="{A11849E1-32B1-480B-9552-F165AFCA21B5}" srcOrd="1" destOrd="0" parTransId="{4D5718EF-46E8-460E-B86E-6E3842CC15AC}" sibTransId="{975B6CEA-622D-4545-9DD6-A4CD6D3FA7D4}"/>
    <dgm:cxn modelId="{86AABEE3-4895-4170-8534-2F19AC06F093}" type="presOf" srcId="{33DE5FF2-1111-4C6C-9CF7-AD1D5B981A55}" destId="{3F8B13B2-B9B7-42B0-B660-1AB8C3B1F5BF}" srcOrd="0" destOrd="0" presId="urn:microsoft.com/office/officeart/2005/8/layout/lProcess2"/>
    <dgm:cxn modelId="{E044EAC4-1F13-4761-819C-A1FB116D4729}" srcId="{C73D0066-5C51-44FA-A197-C34B0AA54486}" destId="{9681F40F-817A-4E88-80B6-89E6DE7664FA}" srcOrd="0" destOrd="0" parTransId="{21BFEB96-B6DE-47F9-809E-312112F64490}" sibTransId="{8C53FCA2-6732-495A-A126-B8B29E3503D6}"/>
    <dgm:cxn modelId="{3480C1B0-E12D-49A7-B39D-2E5D5EB87FB2}" srcId="{C73D0066-5C51-44FA-A197-C34B0AA54486}" destId="{6D973ABE-84A1-4462-ADBC-5FF2D36CC4CD}" srcOrd="1" destOrd="0" parTransId="{66246F19-D496-4A1D-BD61-4A75645A444B}" sibTransId="{E1D6E946-DA67-4847-A186-7C6DBDA8D7C2}"/>
    <dgm:cxn modelId="{5DA25C53-395B-4E16-BAE1-4253FD2F4180}" type="presOf" srcId="{9681F40F-817A-4E88-80B6-89E6DE7664FA}" destId="{453D992F-1A44-4EAA-8BAC-D57FE55426C2}" srcOrd="1" destOrd="0" presId="urn:microsoft.com/office/officeart/2005/8/layout/lProcess2"/>
    <dgm:cxn modelId="{6FF8C2AE-5104-46DC-AFF0-7DF4FF38D8BA}" srcId="{9681F40F-817A-4E88-80B6-89E6DE7664FA}" destId="{97A99E5E-A40A-4C36-9F1F-9D1C80769D68}" srcOrd="2" destOrd="0" parTransId="{05A498B9-8DD2-4D72-A37B-ADC0F5D65B82}" sibTransId="{0C48743D-29B5-4452-86EE-1C2BAC3E6195}"/>
    <dgm:cxn modelId="{A5023D79-1EB1-4069-ABE1-E363CBBB9CF5}" type="presOf" srcId="{6D973ABE-84A1-4462-ADBC-5FF2D36CC4CD}" destId="{D74D1062-0F19-4857-A1FC-C5039CE231A1}" srcOrd="1" destOrd="0" presId="urn:microsoft.com/office/officeart/2005/8/layout/lProcess2"/>
    <dgm:cxn modelId="{DC188466-7137-419F-852A-2AE51D43F937}" srcId="{6D973ABE-84A1-4462-ADBC-5FF2D36CC4CD}" destId="{972ACB89-8A0B-494F-A8B0-D0AE56DA1FEE}" srcOrd="0" destOrd="0" parTransId="{DBAD6F97-051F-479A-A39C-A01433E14659}" sibTransId="{BBC8B0D8-0B1F-48C0-A969-C2BC3F824BCE}"/>
    <dgm:cxn modelId="{BB120E8E-6B8E-4255-B63D-474E0512FB93}" type="presOf" srcId="{6D973ABE-84A1-4462-ADBC-5FF2D36CC4CD}" destId="{18E249D8-A504-4245-A2AD-CA35A6B6B058}" srcOrd="0" destOrd="0" presId="urn:microsoft.com/office/officeart/2005/8/layout/lProcess2"/>
    <dgm:cxn modelId="{340032F5-4B2F-4092-B2D6-AFF4868C4988}" srcId="{9681F40F-817A-4E88-80B6-89E6DE7664FA}" destId="{7C13E80C-FDE0-4FD0-BF85-6110FD69EAB8}" srcOrd="0" destOrd="0" parTransId="{A66FFD76-A6DB-4368-AF75-5F6FAABDFF6F}" sibTransId="{C5FACB0B-1AF2-47D1-941B-469A8299A87B}"/>
    <dgm:cxn modelId="{28D973BD-06C7-4E5B-8759-0CC3D0BB9D53}" srcId="{9681F40F-817A-4E88-80B6-89E6DE7664FA}" destId="{33DE5FF2-1111-4C6C-9CF7-AD1D5B981A55}" srcOrd="1" destOrd="0" parTransId="{8DD24689-74EF-4021-B384-1C536584A958}" sibTransId="{9324F3BE-F54E-42AE-A58C-5D3D709EEBF2}"/>
    <dgm:cxn modelId="{20E2C0CA-1DE1-4D1B-86E4-49DF1045D8EB}" type="presOf" srcId="{A11849E1-32B1-480B-9552-F165AFCA21B5}" destId="{611DB971-46A0-45E7-9124-397FC9CF19D8}" srcOrd="0" destOrd="0" presId="urn:microsoft.com/office/officeart/2005/8/layout/lProcess2"/>
    <dgm:cxn modelId="{70562AF8-AAEF-4E2B-BB7F-07983F86EBFF}" type="presOf" srcId="{97A99E5E-A40A-4C36-9F1F-9D1C80769D68}" destId="{3121602E-571A-436D-B602-B6969772B9AE}" srcOrd="0" destOrd="0" presId="urn:microsoft.com/office/officeart/2005/8/layout/lProcess2"/>
    <dgm:cxn modelId="{068ADF13-2D4D-4A48-95C4-A5E15B1CCF81}" type="presParOf" srcId="{D345E04F-DEB5-4352-AF2A-13C16D9189CD}" destId="{622D7F69-FEE9-4882-8A00-F99F209BB89B}" srcOrd="0" destOrd="0" presId="urn:microsoft.com/office/officeart/2005/8/layout/lProcess2"/>
    <dgm:cxn modelId="{1CAF5B5F-7948-40AB-AF1B-CB6C16447E32}" type="presParOf" srcId="{622D7F69-FEE9-4882-8A00-F99F209BB89B}" destId="{87746588-50BA-44EF-A851-267AA6CD11B3}" srcOrd="0" destOrd="0" presId="urn:microsoft.com/office/officeart/2005/8/layout/lProcess2"/>
    <dgm:cxn modelId="{245F15CB-9BC8-4835-BE33-35B779A1E3C3}" type="presParOf" srcId="{622D7F69-FEE9-4882-8A00-F99F209BB89B}" destId="{453D992F-1A44-4EAA-8BAC-D57FE55426C2}" srcOrd="1" destOrd="0" presId="urn:microsoft.com/office/officeart/2005/8/layout/lProcess2"/>
    <dgm:cxn modelId="{C7D5BC90-8C1B-4925-AB0B-91824D2A2BC2}" type="presParOf" srcId="{622D7F69-FEE9-4882-8A00-F99F209BB89B}" destId="{256B73D2-3F37-4669-9C83-ECD1C6ABD300}" srcOrd="2" destOrd="0" presId="urn:microsoft.com/office/officeart/2005/8/layout/lProcess2"/>
    <dgm:cxn modelId="{3964FF48-1135-4593-8D03-C238D16AC4FE}" type="presParOf" srcId="{256B73D2-3F37-4669-9C83-ECD1C6ABD300}" destId="{2CD6F7CB-02C0-41A2-949C-B51C1AC0D66D}" srcOrd="0" destOrd="0" presId="urn:microsoft.com/office/officeart/2005/8/layout/lProcess2"/>
    <dgm:cxn modelId="{0253AD89-5841-4ED9-A97D-3A7C2AF794F9}" type="presParOf" srcId="{2CD6F7CB-02C0-41A2-949C-B51C1AC0D66D}" destId="{38CAFF82-5ECC-4B8E-AF44-1F8633FEDAA1}" srcOrd="0" destOrd="0" presId="urn:microsoft.com/office/officeart/2005/8/layout/lProcess2"/>
    <dgm:cxn modelId="{D2313D08-0769-4347-8966-7E3BA680F2D8}" type="presParOf" srcId="{2CD6F7CB-02C0-41A2-949C-B51C1AC0D66D}" destId="{49DB4063-C3D6-4C59-B2E8-4DFA4DA0DB6C}" srcOrd="1" destOrd="0" presId="urn:microsoft.com/office/officeart/2005/8/layout/lProcess2"/>
    <dgm:cxn modelId="{957682E7-7542-4F51-BE8C-49B09324BC3B}" type="presParOf" srcId="{2CD6F7CB-02C0-41A2-949C-B51C1AC0D66D}" destId="{3F8B13B2-B9B7-42B0-B660-1AB8C3B1F5BF}" srcOrd="2" destOrd="0" presId="urn:microsoft.com/office/officeart/2005/8/layout/lProcess2"/>
    <dgm:cxn modelId="{72E34A04-3EAC-4115-9B04-1775D10898DE}" type="presParOf" srcId="{2CD6F7CB-02C0-41A2-949C-B51C1AC0D66D}" destId="{C6B9086A-6BF6-4565-968E-F96A4895110B}" srcOrd="3" destOrd="0" presId="urn:microsoft.com/office/officeart/2005/8/layout/lProcess2"/>
    <dgm:cxn modelId="{2A1D7B4A-299A-4913-9C24-7417C818EC5B}" type="presParOf" srcId="{2CD6F7CB-02C0-41A2-949C-B51C1AC0D66D}" destId="{3121602E-571A-436D-B602-B6969772B9AE}" srcOrd="4" destOrd="0" presId="urn:microsoft.com/office/officeart/2005/8/layout/lProcess2"/>
    <dgm:cxn modelId="{2032F040-195C-485D-84E4-0FD57967B355}" type="presParOf" srcId="{D345E04F-DEB5-4352-AF2A-13C16D9189CD}" destId="{D5398BF4-1AC4-44A9-AB15-360CDDAF9DC4}" srcOrd="1" destOrd="0" presId="urn:microsoft.com/office/officeart/2005/8/layout/lProcess2"/>
    <dgm:cxn modelId="{364CCE22-477F-4D6C-B1A2-1CF45D420481}" type="presParOf" srcId="{D345E04F-DEB5-4352-AF2A-13C16D9189CD}" destId="{0EFCE4D8-E3C9-4BE4-BD69-698A300AD2E8}" srcOrd="2" destOrd="0" presId="urn:microsoft.com/office/officeart/2005/8/layout/lProcess2"/>
    <dgm:cxn modelId="{0E6D5338-2383-48D8-AFCC-5A86CC716196}" type="presParOf" srcId="{0EFCE4D8-E3C9-4BE4-BD69-698A300AD2E8}" destId="{18E249D8-A504-4245-A2AD-CA35A6B6B058}" srcOrd="0" destOrd="0" presId="urn:microsoft.com/office/officeart/2005/8/layout/lProcess2"/>
    <dgm:cxn modelId="{FBEDC828-06E1-4142-A8D8-68C95FAC3B6F}" type="presParOf" srcId="{0EFCE4D8-E3C9-4BE4-BD69-698A300AD2E8}" destId="{D74D1062-0F19-4857-A1FC-C5039CE231A1}" srcOrd="1" destOrd="0" presId="urn:microsoft.com/office/officeart/2005/8/layout/lProcess2"/>
    <dgm:cxn modelId="{76189632-38B3-43CA-BC76-A77B10242BD0}" type="presParOf" srcId="{0EFCE4D8-E3C9-4BE4-BD69-698A300AD2E8}" destId="{BA1C796E-B5B6-4A2A-9CDD-B0EA50DDB64E}" srcOrd="2" destOrd="0" presId="urn:microsoft.com/office/officeart/2005/8/layout/lProcess2"/>
    <dgm:cxn modelId="{463923C4-D104-402C-BEB1-51AF81024D3C}" type="presParOf" srcId="{BA1C796E-B5B6-4A2A-9CDD-B0EA50DDB64E}" destId="{9DC9D7B7-402F-49D8-B550-471AF0A721E9}" srcOrd="0" destOrd="0" presId="urn:microsoft.com/office/officeart/2005/8/layout/lProcess2"/>
    <dgm:cxn modelId="{F16C6EFB-64C8-4B99-A2BC-DA5AB58361BD}" type="presParOf" srcId="{9DC9D7B7-402F-49D8-B550-471AF0A721E9}" destId="{67FCFD9B-D084-4C8A-8EFD-D0A147EAFC3A}" srcOrd="0" destOrd="0" presId="urn:microsoft.com/office/officeart/2005/8/layout/lProcess2"/>
    <dgm:cxn modelId="{20CC4741-3F8F-4098-8928-05E1B6C32F37}" type="presParOf" srcId="{9DC9D7B7-402F-49D8-B550-471AF0A721E9}" destId="{18246684-1FC4-4163-B669-ACC420519643}" srcOrd="1" destOrd="0" presId="urn:microsoft.com/office/officeart/2005/8/layout/lProcess2"/>
    <dgm:cxn modelId="{9D11150C-4AAD-402B-BC86-80346D852668}" type="presParOf" srcId="{9DC9D7B7-402F-49D8-B550-471AF0A721E9}" destId="{611DB971-46A0-45E7-9124-397FC9CF19D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DD66D9-E504-432F-8515-1E135E46AF26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89EC104-D952-4828-916B-6C4937845CB1}">
      <dgm:prSet phldrT="[Текст]" custT="1"/>
      <dgm:spPr/>
      <dgm:t>
        <a:bodyPr/>
        <a:lstStyle/>
        <a:p>
          <a:r>
            <a:rPr lang="ru-RU" sz="1600" dirty="0" smtClean="0"/>
            <a:t>1</a:t>
          </a:r>
          <a:endParaRPr lang="ru-RU" sz="1600" dirty="0"/>
        </a:p>
      </dgm:t>
    </dgm:pt>
    <dgm:pt modelId="{F95357CA-87F2-49E0-8CC5-49F4040855EA}" type="parTrans" cxnId="{BC647E78-5757-4AFB-A00D-7362A14FFDAF}">
      <dgm:prSet/>
      <dgm:spPr/>
      <dgm:t>
        <a:bodyPr/>
        <a:lstStyle/>
        <a:p>
          <a:endParaRPr lang="ru-RU" sz="1600"/>
        </a:p>
      </dgm:t>
    </dgm:pt>
    <dgm:pt modelId="{155858CC-1DDC-4C5A-8748-B24483F82671}" type="sibTrans" cxnId="{BC647E78-5757-4AFB-A00D-7362A14FFDAF}">
      <dgm:prSet/>
      <dgm:spPr/>
      <dgm:t>
        <a:bodyPr/>
        <a:lstStyle/>
        <a:p>
          <a:endParaRPr lang="ru-RU" sz="1600"/>
        </a:p>
      </dgm:t>
    </dgm:pt>
    <dgm:pt modelId="{5A509C0C-6034-4C87-B724-DB2A0D6FA89D}">
      <dgm:prSet phldrT="[Текст]" custT="1"/>
      <dgm:spPr/>
      <dgm:t>
        <a:bodyPr/>
        <a:lstStyle/>
        <a:p>
          <a:r>
            <a:rPr lang="ru-RU" sz="1600" dirty="0" smtClean="0"/>
            <a:t>3</a:t>
          </a:r>
          <a:endParaRPr lang="ru-RU" sz="1600" dirty="0"/>
        </a:p>
      </dgm:t>
    </dgm:pt>
    <dgm:pt modelId="{4414F303-2AE6-4DDA-AEE0-42C1B448DE4D}" type="parTrans" cxnId="{45D57339-57D7-4493-A14D-4011ACD92ABC}">
      <dgm:prSet/>
      <dgm:spPr/>
      <dgm:t>
        <a:bodyPr/>
        <a:lstStyle/>
        <a:p>
          <a:endParaRPr lang="ru-RU" sz="1600"/>
        </a:p>
      </dgm:t>
    </dgm:pt>
    <dgm:pt modelId="{BA0462EE-2396-4CBA-862D-B2A5AE2DCF8A}" type="sibTrans" cxnId="{45D57339-57D7-4493-A14D-4011ACD92ABC}">
      <dgm:prSet/>
      <dgm:spPr/>
      <dgm:t>
        <a:bodyPr/>
        <a:lstStyle/>
        <a:p>
          <a:endParaRPr lang="ru-RU" sz="1600"/>
        </a:p>
      </dgm:t>
    </dgm:pt>
    <dgm:pt modelId="{DDB4FCCD-6BBF-4750-AB34-8F60377E1F95}">
      <dgm:prSet phldrT="[Текст]" custT="1"/>
      <dgm:spPr/>
      <dgm:t>
        <a:bodyPr/>
        <a:lstStyle/>
        <a:p>
          <a:r>
            <a:rPr lang="ru-RU" sz="1000" dirty="0" smtClean="0"/>
            <a:t>Развитие товаропроводящей сети в регионах, поддержка розничных операторов</a:t>
          </a:r>
          <a:endParaRPr lang="ru-RU" sz="1000" dirty="0"/>
        </a:p>
      </dgm:t>
    </dgm:pt>
    <dgm:pt modelId="{FD69963B-1AEF-4A90-9303-44F13A4E71B8}" type="parTrans" cxnId="{B618DC22-3104-4E31-B7F4-F1BE081E1A7A}">
      <dgm:prSet/>
      <dgm:spPr/>
      <dgm:t>
        <a:bodyPr/>
        <a:lstStyle/>
        <a:p>
          <a:endParaRPr lang="ru-RU" sz="1600"/>
        </a:p>
      </dgm:t>
    </dgm:pt>
    <dgm:pt modelId="{495393EE-66F8-4BC1-ACEE-92E3CF969156}" type="sibTrans" cxnId="{B618DC22-3104-4E31-B7F4-F1BE081E1A7A}">
      <dgm:prSet/>
      <dgm:spPr/>
      <dgm:t>
        <a:bodyPr/>
        <a:lstStyle/>
        <a:p>
          <a:endParaRPr lang="ru-RU" sz="1600"/>
        </a:p>
      </dgm:t>
    </dgm:pt>
    <dgm:pt modelId="{FB2D42E5-5C74-468B-B738-396D65566FAF}">
      <dgm:prSet phldrT="[Текст]" custT="1"/>
      <dgm:spPr/>
      <dgm:t>
        <a:bodyPr/>
        <a:lstStyle/>
        <a:p>
          <a:r>
            <a:rPr lang="ru-RU" sz="1600" dirty="0" smtClean="0"/>
            <a:t>4</a:t>
          </a:r>
          <a:endParaRPr lang="ru-RU" sz="1600" dirty="0"/>
        </a:p>
      </dgm:t>
    </dgm:pt>
    <dgm:pt modelId="{4E12E109-0536-4011-A3B4-40C89DC2CDE4}" type="parTrans" cxnId="{C4D1F71B-28C5-461E-AE7B-B6DA4DF2E25F}">
      <dgm:prSet/>
      <dgm:spPr/>
      <dgm:t>
        <a:bodyPr/>
        <a:lstStyle/>
        <a:p>
          <a:endParaRPr lang="ru-RU" sz="1600"/>
        </a:p>
      </dgm:t>
    </dgm:pt>
    <dgm:pt modelId="{016AB52F-D288-4209-A91E-F0869DA21957}" type="sibTrans" cxnId="{C4D1F71B-28C5-461E-AE7B-B6DA4DF2E25F}">
      <dgm:prSet/>
      <dgm:spPr/>
      <dgm:t>
        <a:bodyPr/>
        <a:lstStyle/>
        <a:p>
          <a:endParaRPr lang="ru-RU" sz="1600"/>
        </a:p>
      </dgm:t>
    </dgm:pt>
    <dgm:pt modelId="{6F27DC35-0C93-4473-AA16-46AD50BC4A24}">
      <dgm:prSet phldrT="[Текст]" custT="1"/>
      <dgm:spPr/>
      <dgm:t>
        <a:bodyPr/>
        <a:lstStyle/>
        <a:p>
          <a:r>
            <a:rPr lang="ru-RU" sz="1600" dirty="0" smtClean="0"/>
            <a:t>5</a:t>
          </a:r>
          <a:endParaRPr lang="ru-RU" sz="1600" dirty="0"/>
        </a:p>
      </dgm:t>
    </dgm:pt>
    <dgm:pt modelId="{504B68F0-3FEB-4A4B-93BD-1D9BD6C570AF}" type="parTrans" cxnId="{905B6CEA-E154-435F-973F-30D98725CA01}">
      <dgm:prSet/>
      <dgm:spPr/>
      <dgm:t>
        <a:bodyPr/>
        <a:lstStyle/>
        <a:p>
          <a:endParaRPr lang="ru-RU" sz="1600"/>
        </a:p>
      </dgm:t>
    </dgm:pt>
    <dgm:pt modelId="{0F8A4FA0-DD92-404C-A649-9A7195553B56}" type="sibTrans" cxnId="{905B6CEA-E154-435F-973F-30D98725CA01}">
      <dgm:prSet/>
      <dgm:spPr/>
      <dgm:t>
        <a:bodyPr/>
        <a:lstStyle/>
        <a:p>
          <a:endParaRPr lang="ru-RU" sz="1600"/>
        </a:p>
      </dgm:t>
    </dgm:pt>
    <dgm:pt modelId="{A8DAC256-DFDD-4999-A837-BD6D027EE888}">
      <dgm:prSet phldrT="[Текст]" custT="1"/>
      <dgm:spPr/>
      <dgm:t>
        <a:bodyPr/>
        <a:lstStyle/>
        <a:p>
          <a:r>
            <a:rPr lang="ru-RU" sz="1000" dirty="0" smtClean="0"/>
            <a:t>Внедрение новых технологических и логистических решений по управлению товарными категориями</a:t>
          </a:r>
          <a:endParaRPr lang="ru-RU" sz="1000" dirty="0"/>
        </a:p>
      </dgm:t>
    </dgm:pt>
    <dgm:pt modelId="{9F770252-4D5A-4B76-9E85-F523314B3E3A}" type="parTrans" cxnId="{812C7E4C-9386-43C3-B32E-64CB37A45C33}">
      <dgm:prSet/>
      <dgm:spPr/>
      <dgm:t>
        <a:bodyPr/>
        <a:lstStyle/>
        <a:p>
          <a:endParaRPr lang="ru-RU" sz="1600"/>
        </a:p>
      </dgm:t>
    </dgm:pt>
    <dgm:pt modelId="{3797557A-35BE-4A73-B009-D891BA75B919}" type="sibTrans" cxnId="{812C7E4C-9386-43C3-B32E-64CB37A45C33}">
      <dgm:prSet/>
      <dgm:spPr/>
      <dgm:t>
        <a:bodyPr/>
        <a:lstStyle/>
        <a:p>
          <a:endParaRPr lang="ru-RU" sz="1600"/>
        </a:p>
      </dgm:t>
    </dgm:pt>
    <dgm:pt modelId="{A275F780-2217-4580-BBA3-85C5DE43F639}">
      <dgm:prSet phldrT="[Текст]" custT="1"/>
      <dgm:spPr/>
      <dgm:t>
        <a:bodyPr/>
        <a:lstStyle/>
        <a:p>
          <a:r>
            <a:rPr lang="ru-RU" sz="1600" dirty="0" smtClean="0"/>
            <a:t>2</a:t>
          </a:r>
          <a:endParaRPr lang="ru-RU" sz="1600" dirty="0"/>
        </a:p>
      </dgm:t>
    </dgm:pt>
    <dgm:pt modelId="{34680A48-B51F-41F0-8A83-7CA59797201C}" type="parTrans" cxnId="{5059F666-B438-4E1F-8BB3-59B6F3820D8F}">
      <dgm:prSet/>
      <dgm:spPr/>
      <dgm:t>
        <a:bodyPr/>
        <a:lstStyle/>
        <a:p>
          <a:endParaRPr lang="ru-RU" sz="1600"/>
        </a:p>
      </dgm:t>
    </dgm:pt>
    <dgm:pt modelId="{7D7B029F-5F02-4085-A74B-FB76C466D318}" type="sibTrans" cxnId="{5059F666-B438-4E1F-8BB3-59B6F3820D8F}">
      <dgm:prSet/>
      <dgm:spPr/>
      <dgm:t>
        <a:bodyPr/>
        <a:lstStyle/>
        <a:p>
          <a:endParaRPr lang="ru-RU" sz="1600"/>
        </a:p>
      </dgm:t>
    </dgm:pt>
    <dgm:pt modelId="{56A3E00F-7D1E-4E14-B09A-4C8DC8BA6691}">
      <dgm:prSet phldrT="[Текст]" custT="1"/>
      <dgm:spPr/>
      <dgm:t>
        <a:bodyPr/>
        <a:lstStyle/>
        <a:p>
          <a:r>
            <a:rPr lang="ru-RU" sz="1000" dirty="0" smtClean="0"/>
            <a:t>Повышение качества ассортимента и уровня обслуживания клиентов</a:t>
          </a:r>
          <a:endParaRPr lang="ru-RU" sz="1000" dirty="0"/>
        </a:p>
      </dgm:t>
    </dgm:pt>
    <dgm:pt modelId="{D2ED51DF-608A-4CC4-87E4-31080D4905CE}" type="parTrans" cxnId="{7D3FED56-BFF2-4741-A4DA-90DAE0EE430B}">
      <dgm:prSet/>
      <dgm:spPr/>
      <dgm:t>
        <a:bodyPr/>
        <a:lstStyle/>
        <a:p>
          <a:endParaRPr lang="ru-RU"/>
        </a:p>
      </dgm:t>
    </dgm:pt>
    <dgm:pt modelId="{08DEE6C1-CC23-43AF-82FD-A3335C0D8816}" type="sibTrans" cxnId="{7D3FED56-BFF2-4741-A4DA-90DAE0EE430B}">
      <dgm:prSet/>
      <dgm:spPr/>
      <dgm:t>
        <a:bodyPr/>
        <a:lstStyle/>
        <a:p>
          <a:endParaRPr lang="ru-RU"/>
        </a:p>
      </dgm:t>
    </dgm:pt>
    <dgm:pt modelId="{BF362A4A-2E85-4B75-9990-569A7E48A012}">
      <dgm:prSet phldrT="[Текст]" custT="1"/>
      <dgm:spPr/>
      <dgm:t>
        <a:bodyPr/>
        <a:lstStyle/>
        <a:p>
          <a:r>
            <a:rPr lang="ru-RU" sz="1000" smtClean="0"/>
            <a:t>Рост доли легального контента на рынке и борьба с пиратством</a:t>
          </a:r>
          <a:endParaRPr lang="ru-RU" sz="1000" dirty="0"/>
        </a:p>
      </dgm:t>
    </dgm:pt>
    <dgm:pt modelId="{BFC9FF37-0942-4B6D-8385-DC076E1EB520}" type="parTrans" cxnId="{2C39A9A9-053C-4A83-B38E-3AB881B1884C}">
      <dgm:prSet/>
      <dgm:spPr/>
      <dgm:t>
        <a:bodyPr/>
        <a:lstStyle/>
        <a:p>
          <a:endParaRPr lang="ru-RU"/>
        </a:p>
      </dgm:t>
    </dgm:pt>
    <dgm:pt modelId="{FAC5BBF4-D57E-4156-9574-C616B6FDF0EB}" type="sibTrans" cxnId="{2C39A9A9-053C-4A83-B38E-3AB881B1884C}">
      <dgm:prSet/>
      <dgm:spPr/>
      <dgm:t>
        <a:bodyPr/>
        <a:lstStyle/>
        <a:p>
          <a:endParaRPr lang="ru-RU"/>
        </a:p>
      </dgm:t>
    </dgm:pt>
    <dgm:pt modelId="{AAEB361E-4B53-4409-ADA2-9AAA847A9D24}">
      <dgm:prSet phldrT="[Текст]" custT="1"/>
      <dgm:spPr/>
      <dgm:t>
        <a:bodyPr/>
        <a:lstStyle/>
        <a:p>
          <a:r>
            <a:rPr lang="ru-RU" sz="1000" dirty="0" smtClean="0"/>
            <a:t>Поддержка и развитие интереса к чтению</a:t>
          </a:r>
          <a:endParaRPr lang="ru-RU" sz="1000" dirty="0"/>
        </a:p>
      </dgm:t>
    </dgm:pt>
    <dgm:pt modelId="{EAC38479-34EF-4977-8A2A-A50CE2E3D1D8}" type="parTrans" cxnId="{C305388E-AB88-4A85-BE5C-356EE07B7DD1}">
      <dgm:prSet/>
      <dgm:spPr/>
      <dgm:t>
        <a:bodyPr/>
        <a:lstStyle/>
        <a:p>
          <a:endParaRPr lang="ru-RU"/>
        </a:p>
      </dgm:t>
    </dgm:pt>
    <dgm:pt modelId="{90313A17-AD52-4B53-A21E-20508500F297}" type="sibTrans" cxnId="{C305388E-AB88-4A85-BE5C-356EE07B7DD1}">
      <dgm:prSet/>
      <dgm:spPr/>
      <dgm:t>
        <a:bodyPr/>
        <a:lstStyle/>
        <a:p>
          <a:endParaRPr lang="ru-RU"/>
        </a:p>
      </dgm:t>
    </dgm:pt>
    <dgm:pt modelId="{E6F11B7D-B26B-49E7-8B91-100E3935B1B1}">
      <dgm:prSet custT="1"/>
      <dgm:spPr/>
      <dgm:t>
        <a:bodyPr/>
        <a:lstStyle/>
        <a:p>
          <a:r>
            <a:rPr lang="ru-RU" sz="1600" dirty="0" smtClean="0"/>
            <a:t>6</a:t>
          </a:r>
          <a:endParaRPr lang="ru-RU" sz="1600" dirty="0"/>
        </a:p>
      </dgm:t>
    </dgm:pt>
    <dgm:pt modelId="{4326BCD1-782D-4B6F-B95E-DFC34F9854ED}" type="parTrans" cxnId="{9233E413-DC06-412E-B55A-44BE1CBA8A07}">
      <dgm:prSet/>
      <dgm:spPr/>
      <dgm:t>
        <a:bodyPr/>
        <a:lstStyle/>
        <a:p>
          <a:endParaRPr lang="ru-RU"/>
        </a:p>
      </dgm:t>
    </dgm:pt>
    <dgm:pt modelId="{73102D8E-DCD7-4333-9789-3F9158261988}" type="sibTrans" cxnId="{9233E413-DC06-412E-B55A-44BE1CBA8A07}">
      <dgm:prSet/>
      <dgm:spPr/>
      <dgm:t>
        <a:bodyPr/>
        <a:lstStyle/>
        <a:p>
          <a:endParaRPr lang="ru-RU"/>
        </a:p>
      </dgm:t>
    </dgm:pt>
    <dgm:pt modelId="{6496C2B8-C6FD-4658-973B-3C5919A88C06}">
      <dgm:prSet custT="1"/>
      <dgm:spPr/>
      <dgm:t>
        <a:bodyPr/>
        <a:lstStyle/>
        <a:p>
          <a:r>
            <a:rPr lang="ru-RU" sz="1000" i="0" dirty="0" smtClean="0"/>
            <a:t>Максимально полное удовлетворение потребностей наших читателей на местах.</a:t>
          </a:r>
          <a:endParaRPr lang="ru-RU" sz="1000" i="0" dirty="0"/>
        </a:p>
      </dgm:t>
    </dgm:pt>
    <dgm:pt modelId="{262DCD2A-B237-4BE1-A90B-2569AB502371}" type="parTrans" cxnId="{4466589A-AFA9-4CC5-96BE-C1A570A01347}">
      <dgm:prSet/>
      <dgm:spPr/>
      <dgm:t>
        <a:bodyPr/>
        <a:lstStyle/>
        <a:p>
          <a:endParaRPr lang="ru-RU"/>
        </a:p>
      </dgm:t>
    </dgm:pt>
    <dgm:pt modelId="{9513A738-A75E-44D6-AA8A-287BBB9ED419}" type="sibTrans" cxnId="{4466589A-AFA9-4CC5-96BE-C1A570A01347}">
      <dgm:prSet/>
      <dgm:spPr/>
      <dgm:t>
        <a:bodyPr/>
        <a:lstStyle/>
        <a:p>
          <a:endParaRPr lang="ru-RU"/>
        </a:p>
      </dgm:t>
    </dgm:pt>
    <dgm:pt modelId="{946A40DE-3BFC-4494-85D2-40F08AA77DCF}" type="pres">
      <dgm:prSet presAssocID="{19DD66D9-E504-432F-8515-1E135E46AF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A9D71D-8B4E-4993-8594-9CB0D6B90846}" type="pres">
      <dgm:prSet presAssocID="{E89EC104-D952-4828-916B-6C4937845CB1}" presName="linNode" presStyleCnt="0"/>
      <dgm:spPr/>
    </dgm:pt>
    <dgm:pt modelId="{8AAE3615-A36E-4099-BF1E-8C167DFF64AD}" type="pres">
      <dgm:prSet presAssocID="{E89EC104-D952-4828-916B-6C4937845CB1}" presName="parentText" presStyleLbl="node1" presStyleIdx="0" presStyleCnt="6" custScaleX="346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0E98D-3453-4C90-A10B-9969337FDFAB}" type="pres">
      <dgm:prSet presAssocID="{E89EC104-D952-4828-916B-6C4937845CB1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085D6-8D94-43E9-B71D-2B081906D3E9}" type="pres">
      <dgm:prSet presAssocID="{155858CC-1DDC-4C5A-8748-B24483F82671}" presName="sp" presStyleCnt="0"/>
      <dgm:spPr/>
    </dgm:pt>
    <dgm:pt modelId="{98CB78FC-7596-4DEC-968E-2E8D883CC5BF}" type="pres">
      <dgm:prSet presAssocID="{A275F780-2217-4580-BBA3-85C5DE43F639}" presName="linNode" presStyleCnt="0"/>
      <dgm:spPr/>
    </dgm:pt>
    <dgm:pt modelId="{29095093-83B0-4DC2-8310-BCD83B932B58}" type="pres">
      <dgm:prSet presAssocID="{A275F780-2217-4580-BBA3-85C5DE43F639}" presName="parentText" presStyleLbl="node1" presStyleIdx="1" presStyleCnt="6" custScaleX="346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9E50E-8C3A-40A9-88A2-23A20E1D6AAC}" type="pres">
      <dgm:prSet presAssocID="{A275F780-2217-4580-BBA3-85C5DE43F639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2BE03-82B1-41ED-B088-E1F8113C76E1}" type="pres">
      <dgm:prSet presAssocID="{7D7B029F-5F02-4085-A74B-FB76C466D318}" presName="sp" presStyleCnt="0"/>
      <dgm:spPr/>
    </dgm:pt>
    <dgm:pt modelId="{9732A3C5-90E2-4DA6-9AA4-59A5BA8D63A1}" type="pres">
      <dgm:prSet presAssocID="{5A509C0C-6034-4C87-B724-DB2A0D6FA89D}" presName="linNode" presStyleCnt="0"/>
      <dgm:spPr/>
    </dgm:pt>
    <dgm:pt modelId="{8C9DAE6C-4044-492E-B454-9425648CA3A2}" type="pres">
      <dgm:prSet presAssocID="{5A509C0C-6034-4C87-B724-DB2A0D6FA89D}" presName="parentText" presStyleLbl="node1" presStyleIdx="2" presStyleCnt="6" custScaleX="346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79845-B984-49BF-BFE6-FE3F6D7E2109}" type="pres">
      <dgm:prSet presAssocID="{5A509C0C-6034-4C87-B724-DB2A0D6FA89D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3E406-4BD1-4EF8-8FD0-B3BF408EC222}" type="pres">
      <dgm:prSet presAssocID="{BA0462EE-2396-4CBA-862D-B2A5AE2DCF8A}" presName="sp" presStyleCnt="0"/>
      <dgm:spPr/>
    </dgm:pt>
    <dgm:pt modelId="{ABC7FAF7-FE1E-4FBA-8333-0F1FA48C7A57}" type="pres">
      <dgm:prSet presAssocID="{FB2D42E5-5C74-468B-B738-396D65566FAF}" presName="linNode" presStyleCnt="0"/>
      <dgm:spPr/>
    </dgm:pt>
    <dgm:pt modelId="{DD5207AF-F134-46D7-AD4E-24CDEB10C951}" type="pres">
      <dgm:prSet presAssocID="{FB2D42E5-5C74-468B-B738-396D65566FAF}" presName="parentText" presStyleLbl="node1" presStyleIdx="3" presStyleCnt="6" custScaleX="346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879A4-E22B-43D7-9FAE-EE2663A1CA3C}" type="pres">
      <dgm:prSet presAssocID="{FB2D42E5-5C74-468B-B738-396D65566FAF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81D99-D844-42F8-8802-C46ED52A2C5A}" type="pres">
      <dgm:prSet presAssocID="{016AB52F-D288-4209-A91E-F0869DA21957}" presName="sp" presStyleCnt="0"/>
      <dgm:spPr/>
    </dgm:pt>
    <dgm:pt modelId="{7612D93F-B0AD-4A84-BFDE-599D6F0E0E53}" type="pres">
      <dgm:prSet presAssocID="{6F27DC35-0C93-4473-AA16-46AD50BC4A24}" presName="linNode" presStyleCnt="0"/>
      <dgm:spPr/>
    </dgm:pt>
    <dgm:pt modelId="{5668569B-8523-42C9-ADF8-30CF92C70400}" type="pres">
      <dgm:prSet presAssocID="{6F27DC35-0C93-4473-AA16-46AD50BC4A24}" presName="parentText" presStyleLbl="node1" presStyleIdx="4" presStyleCnt="6" custScaleX="346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FE304-0C48-406D-B9D4-F50FA4A2BC10}" type="pres">
      <dgm:prSet presAssocID="{6F27DC35-0C93-4473-AA16-46AD50BC4A24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BF888-DC57-4BC8-BDB1-A275130AB194}" type="pres">
      <dgm:prSet presAssocID="{0F8A4FA0-DD92-404C-A649-9A7195553B56}" presName="sp" presStyleCnt="0"/>
      <dgm:spPr/>
    </dgm:pt>
    <dgm:pt modelId="{88010A68-373C-42CD-9F1E-E6157DAA4323}" type="pres">
      <dgm:prSet presAssocID="{E6F11B7D-B26B-49E7-8B91-100E3935B1B1}" presName="linNode" presStyleCnt="0"/>
      <dgm:spPr/>
    </dgm:pt>
    <dgm:pt modelId="{A7F1B203-6AC5-4FA8-B986-571AF83E48D2}" type="pres">
      <dgm:prSet presAssocID="{E6F11B7D-B26B-49E7-8B91-100E3935B1B1}" presName="parentText" presStyleLbl="node1" presStyleIdx="5" presStyleCnt="6" custScaleX="346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D9369-69E0-4B2C-947E-AE21147DAAF9}" type="pres">
      <dgm:prSet presAssocID="{E6F11B7D-B26B-49E7-8B91-100E3935B1B1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39A9A9-053C-4A83-B38E-3AB881B1884C}" srcId="{A275F780-2217-4580-BBA3-85C5DE43F639}" destId="{BF362A4A-2E85-4B75-9990-569A7E48A012}" srcOrd="0" destOrd="0" parTransId="{BFC9FF37-0942-4B6D-8385-DC076E1EB520}" sibTransId="{FAC5BBF4-D57E-4156-9574-C616B6FDF0EB}"/>
    <dgm:cxn modelId="{A746DA7A-6260-4163-8EA2-D573AAA3A0CA}" type="presOf" srcId="{6F27DC35-0C93-4473-AA16-46AD50BC4A24}" destId="{5668569B-8523-42C9-ADF8-30CF92C70400}" srcOrd="0" destOrd="0" presId="urn:microsoft.com/office/officeart/2005/8/layout/vList5"/>
    <dgm:cxn modelId="{0E7491D6-D93B-48E0-8F89-99148F3BE791}" type="presOf" srcId="{FB2D42E5-5C74-468B-B738-396D65566FAF}" destId="{DD5207AF-F134-46D7-AD4E-24CDEB10C951}" srcOrd="0" destOrd="0" presId="urn:microsoft.com/office/officeart/2005/8/layout/vList5"/>
    <dgm:cxn modelId="{905B6CEA-E154-435F-973F-30D98725CA01}" srcId="{19DD66D9-E504-432F-8515-1E135E46AF26}" destId="{6F27DC35-0C93-4473-AA16-46AD50BC4A24}" srcOrd="4" destOrd="0" parTransId="{504B68F0-3FEB-4A4B-93BD-1D9BD6C570AF}" sibTransId="{0F8A4FA0-DD92-404C-A649-9A7195553B56}"/>
    <dgm:cxn modelId="{0AB8E194-000E-4709-B5C6-5A1355D800AE}" type="presOf" srcId="{BF362A4A-2E85-4B75-9990-569A7E48A012}" destId="{4AD9E50E-8C3A-40A9-88A2-23A20E1D6AAC}" srcOrd="0" destOrd="0" presId="urn:microsoft.com/office/officeart/2005/8/layout/vList5"/>
    <dgm:cxn modelId="{44BD91D2-CFF1-4315-9FEB-D31B098E04DC}" type="presOf" srcId="{6496C2B8-C6FD-4658-973B-3C5919A88C06}" destId="{8A9D9369-69E0-4B2C-947E-AE21147DAAF9}" srcOrd="0" destOrd="0" presId="urn:microsoft.com/office/officeart/2005/8/layout/vList5"/>
    <dgm:cxn modelId="{8F5D6E8A-783E-48E7-BDDF-295376566D23}" type="presOf" srcId="{AAEB361E-4B53-4409-ADA2-9AAA847A9D24}" destId="{7460E98D-3453-4C90-A10B-9969337FDFAB}" srcOrd="0" destOrd="0" presId="urn:microsoft.com/office/officeart/2005/8/layout/vList5"/>
    <dgm:cxn modelId="{4466589A-AFA9-4CC5-96BE-C1A570A01347}" srcId="{E6F11B7D-B26B-49E7-8B91-100E3935B1B1}" destId="{6496C2B8-C6FD-4658-973B-3C5919A88C06}" srcOrd="0" destOrd="0" parTransId="{262DCD2A-B237-4BE1-A90B-2569AB502371}" sibTransId="{9513A738-A75E-44D6-AA8A-287BBB9ED419}"/>
    <dgm:cxn modelId="{16E30919-90FE-46CE-BC31-CC5296C7B2C1}" type="presOf" srcId="{5A509C0C-6034-4C87-B724-DB2A0D6FA89D}" destId="{8C9DAE6C-4044-492E-B454-9425648CA3A2}" srcOrd="0" destOrd="0" presId="urn:microsoft.com/office/officeart/2005/8/layout/vList5"/>
    <dgm:cxn modelId="{B618DC22-3104-4E31-B7F4-F1BE081E1A7A}" srcId="{5A509C0C-6034-4C87-B724-DB2A0D6FA89D}" destId="{DDB4FCCD-6BBF-4750-AB34-8F60377E1F95}" srcOrd="0" destOrd="0" parTransId="{FD69963B-1AEF-4A90-9303-44F13A4E71B8}" sibTransId="{495393EE-66F8-4BC1-ACEE-92E3CF969156}"/>
    <dgm:cxn modelId="{C305388E-AB88-4A85-BE5C-356EE07B7DD1}" srcId="{E89EC104-D952-4828-916B-6C4937845CB1}" destId="{AAEB361E-4B53-4409-ADA2-9AAA847A9D24}" srcOrd="0" destOrd="0" parTransId="{EAC38479-34EF-4977-8A2A-A50CE2E3D1D8}" sibTransId="{90313A17-AD52-4B53-A21E-20508500F297}"/>
    <dgm:cxn modelId="{D031C200-2592-43A0-955F-B2234884FF01}" type="presOf" srcId="{E6F11B7D-B26B-49E7-8B91-100E3935B1B1}" destId="{A7F1B203-6AC5-4FA8-B986-571AF83E48D2}" srcOrd="0" destOrd="0" presId="urn:microsoft.com/office/officeart/2005/8/layout/vList5"/>
    <dgm:cxn modelId="{699D2ABE-98AB-4508-A778-94B12AC981C6}" type="presOf" srcId="{E89EC104-D952-4828-916B-6C4937845CB1}" destId="{8AAE3615-A36E-4099-BF1E-8C167DFF64AD}" srcOrd="0" destOrd="0" presId="urn:microsoft.com/office/officeart/2005/8/layout/vList5"/>
    <dgm:cxn modelId="{7D3FED56-BFF2-4741-A4DA-90DAE0EE430B}" srcId="{6F27DC35-0C93-4473-AA16-46AD50BC4A24}" destId="{56A3E00F-7D1E-4E14-B09A-4C8DC8BA6691}" srcOrd="0" destOrd="0" parTransId="{D2ED51DF-608A-4CC4-87E4-31080D4905CE}" sibTransId="{08DEE6C1-CC23-43AF-82FD-A3335C0D8816}"/>
    <dgm:cxn modelId="{5059F666-B438-4E1F-8BB3-59B6F3820D8F}" srcId="{19DD66D9-E504-432F-8515-1E135E46AF26}" destId="{A275F780-2217-4580-BBA3-85C5DE43F639}" srcOrd="1" destOrd="0" parTransId="{34680A48-B51F-41F0-8A83-7CA59797201C}" sibTransId="{7D7B029F-5F02-4085-A74B-FB76C466D318}"/>
    <dgm:cxn modelId="{812C7E4C-9386-43C3-B32E-64CB37A45C33}" srcId="{FB2D42E5-5C74-468B-B738-396D65566FAF}" destId="{A8DAC256-DFDD-4999-A837-BD6D027EE888}" srcOrd="0" destOrd="0" parTransId="{9F770252-4D5A-4B76-9E85-F523314B3E3A}" sibTransId="{3797557A-35BE-4A73-B009-D891BA75B919}"/>
    <dgm:cxn modelId="{02091C77-6B6F-4947-A07F-5241E5BCE651}" type="presOf" srcId="{DDB4FCCD-6BBF-4750-AB34-8F60377E1F95}" destId="{E5579845-B984-49BF-BFE6-FE3F6D7E2109}" srcOrd="0" destOrd="0" presId="urn:microsoft.com/office/officeart/2005/8/layout/vList5"/>
    <dgm:cxn modelId="{1476D799-C2B7-4734-856B-52B2871260D6}" type="presOf" srcId="{A275F780-2217-4580-BBA3-85C5DE43F639}" destId="{29095093-83B0-4DC2-8310-BCD83B932B58}" srcOrd="0" destOrd="0" presId="urn:microsoft.com/office/officeart/2005/8/layout/vList5"/>
    <dgm:cxn modelId="{FA8BF177-D2E7-4FAD-88DD-42C380578960}" type="presOf" srcId="{19DD66D9-E504-432F-8515-1E135E46AF26}" destId="{946A40DE-3BFC-4494-85D2-40F08AA77DCF}" srcOrd="0" destOrd="0" presId="urn:microsoft.com/office/officeart/2005/8/layout/vList5"/>
    <dgm:cxn modelId="{9233E413-DC06-412E-B55A-44BE1CBA8A07}" srcId="{19DD66D9-E504-432F-8515-1E135E46AF26}" destId="{E6F11B7D-B26B-49E7-8B91-100E3935B1B1}" srcOrd="5" destOrd="0" parTransId="{4326BCD1-782D-4B6F-B95E-DFC34F9854ED}" sibTransId="{73102D8E-DCD7-4333-9789-3F9158261988}"/>
    <dgm:cxn modelId="{BC647E78-5757-4AFB-A00D-7362A14FFDAF}" srcId="{19DD66D9-E504-432F-8515-1E135E46AF26}" destId="{E89EC104-D952-4828-916B-6C4937845CB1}" srcOrd="0" destOrd="0" parTransId="{F95357CA-87F2-49E0-8CC5-49F4040855EA}" sibTransId="{155858CC-1DDC-4C5A-8748-B24483F82671}"/>
    <dgm:cxn modelId="{45D57339-57D7-4493-A14D-4011ACD92ABC}" srcId="{19DD66D9-E504-432F-8515-1E135E46AF26}" destId="{5A509C0C-6034-4C87-B724-DB2A0D6FA89D}" srcOrd="2" destOrd="0" parTransId="{4414F303-2AE6-4DDA-AEE0-42C1B448DE4D}" sibTransId="{BA0462EE-2396-4CBA-862D-B2A5AE2DCF8A}"/>
    <dgm:cxn modelId="{901BBF1E-34CD-4BE5-BB2C-63C4874E80C3}" type="presOf" srcId="{A8DAC256-DFDD-4999-A837-BD6D027EE888}" destId="{74D879A4-E22B-43D7-9FAE-EE2663A1CA3C}" srcOrd="0" destOrd="0" presId="urn:microsoft.com/office/officeart/2005/8/layout/vList5"/>
    <dgm:cxn modelId="{C4D1F71B-28C5-461E-AE7B-B6DA4DF2E25F}" srcId="{19DD66D9-E504-432F-8515-1E135E46AF26}" destId="{FB2D42E5-5C74-468B-B738-396D65566FAF}" srcOrd="3" destOrd="0" parTransId="{4E12E109-0536-4011-A3B4-40C89DC2CDE4}" sibTransId="{016AB52F-D288-4209-A91E-F0869DA21957}"/>
    <dgm:cxn modelId="{59FCDFFC-3E22-486B-A886-17BCFCE2BCBA}" type="presOf" srcId="{56A3E00F-7D1E-4E14-B09A-4C8DC8BA6691}" destId="{7FFFE304-0C48-406D-B9D4-F50FA4A2BC10}" srcOrd="0" destOrd="0" presId="urn:microsoft.com/office/officeart/2005/8/layout/vList5"/>
    <dgm:cxn modelId="{A9F165F5-90D0-4C93-BC19-EBFFF3A4960F}" type="presParOf" srcId="{946A40DE-3BFC-4494-85D2-40F08AA77DCF}" destId="{7AA9D71D-8B4E-4993-8594-9CB0D6B90846}" srcOrd="0" destOrd="0" presId="urn:microsoft.com/office/officeart/2005/8/layout/vList5"/>
    <dgm:cxn modelId="{50C73B82-78E4-4124-968C-B99D43079FCB}" type="presParOf" srcId="{7AA9D71D-8B4E-4993-8594-9CB0D6B90846}" destId="{8AAE3615-A36E-4099-BF1E-8C167DFF64AD}" srcOrd="0" destOrd="0" presId="urn:microsoft.com/office/officeart/2005/8/layout/vList5"/>
    <dgm:cxn modelId="{355D62EE-BFC2-42FC-8D97-AB4A39061E51}" type="presParOf" srcId="{7AA9D71D-8B4E-4993-8594-9CB0D6B90846}" destId="{7460E98D-3453-4C90-A10B-9969337FDFAB}" srcOrd="1" destOrd="0" presId="urn:microsoft.com/office/officeart/2005/8/layout/vList5"/>
    <dgm:cxn modelId="{DADF7D3F-E257-4819-A099-0823602AC920}" type="presParOf" srcId="{946A40DE-3BFC-4494-85D2-40F08AA77DCF}" destId="{170085D6-8D94-43E9-B71D-2B081906D3E9}" srcOrd="1" destOrd="0" presId="urn:microsoft.com/office/officeart/2005/8/layout/vList5"/>
    <dgm:cxn modelId="{89E0D724-BA92-41D9-9C89-C0E19AE0F399}" type="presParOf" srcId="{946A40DE-3BFC-4494-85D2-40F08AA77DCF}" destId="{98CB78FC-7596-4DEC-968E-2E8D883CC5BF}" srcOrd="2" destOrd="0" presId="urn:microsoft.com/office/officeart/2005/8/layout/vList5"/>
    <dgm:cxn modelId="{8FE4788F-CBEB-42EE-AB8E-193497981721}" type="presParOf" srcId="{98CB78FC-7596-4DEC-968E-2E8D883CC5BF}" destId="{29095093-83B0-4DC2-8310-BCD83B932B58}" srcOrd="0" destOrd="0" presId="urn:microsoft.com/office/officeart/2005/8/layout/vList5"/>
    <dgm:cxn modelId="{AFF5DCF0-2266-4976-BC70-FFE5AD0C7CCD}" type="presParOf" srcId="{98CB78FC-7596-4DEC-968E-2E8D883CC5BF}" destId="{4AD9E50E-8C3A-40A9-88A2-23A20E1D6AAC}" srcOrd="1" destOrd="0" presId="urn:microsoft.com/office/officeart/2005/8/layout/vList5"/>
    <dgm:cxn modelId="{C347F4D9-11A4-4DC0-BEFB-107ADEE7B858}" type="presParOf" srcId="{946A40DE-3BFC-4494-85D2-40F08AA77DCF}" destId="{FC52BE03-82B1-41ED-B088-E1F8113C76E1}" srcOrd="3" destOrd="0" presId="urn:microsoft.com/office/officeart/2005/8/layout/vList5"/>
    <dgm:cxn modelId="{9E95685D-C8F3-49A3-AB57-06DEFFCB9D61}" type="presParOf" srcId="{946A40DE-3BFC-4494-85D2-40F08AA77DCF}" destId="{9732A3C5-90E2-4DA6-9AA4-59A5BA8D63A1}" srcOrd="4" destOrd="0" presId="urn:microsoft.com/office/officeart/2005/8/layout/vList5"/>
    <dgm:cxn modelId="{E66E1A21-FEF3-4891-970F-814FA4EC827A}" type="presParOf" srcId="{9732A3C5-90E2-4DA6-9AA4-59A5BA8D63A1}" destId="{8C9DAE6C-4044-492E-B454-9425648CA3A2}" srcOrd="0" destOrd="0" presId="urn:microsoft.com/office/officeart/2005/8/layout/vList5"/>
    <dgm:cxn modelId="{FE836C82-F408-4D4B-BEB6-0E86FBC6FBE0}" type="presParOf" srcId="{9732A3C5-90E2-4DA6-9AA4-59A5BA8D63A1}" destId="{E5579845-B984-49BF-BFE6-FE3F6D7E2109}" srcOrd="1" destOrd="0" presId="urn:microsoft.com/office/officeart/2005/8/layout/vList5"/>
    <dgm:cxn modelId="{B59E1F04-CE9E-438D-B125-B2E4F7025CF1}" type="presParOf" srcId="{946A40DE-3BFC-4494-85D2-40F08AA77DCF}" destId="{1663E406-4BD1-4EF8-8FD0-B3BF408EC222}" srcOrd="5" destOrd="0" presId="urn:microsoft.com/office/officeart/2005/8/layout/vList5"/>
    <dgm:cxn modelId="{7C7AA6E5-93EA-4E8F-8D36-FD97D66FAC21}" type="presParOf" srcId="{946A40DE-3BFC-4494-85D2-40F08AA77DCF}" destId="{ABC7FAF7-FE1E-4FBA-8333-0F1FA48C7A57}" srcOrd="6" destOrd="0" presId="urn:microsoft.com/office/officeart/2005/8/layout/vList5"/>
    <dgm:cxn modelId="{E4796BE7-9FDE-48E2-80AE-7CF4C9E6E628}" type="presParOf" srcId="{ABC7FAF7-FE1E-4FBA-8333-0F1FA48C7A57}" destId="{DD5207AF-F134-46D7-AD4E-24CDEB10C951}" srcOrd="0" destOrd="0" presId="urn:microsoft.com/office/officeart/2005/8/layout/vList5"/>
    <dgm:cxn modelId="{A9B6FE17-7496-41AF-9E6F-EDCA3AC64181}" type="presParOf" srcId="{ABC7FAF7-FE1E-4FBA-8333-0F1FA48C7A57}" destId="{74D879A4-E22B-43D7-9FAE-EE2663A1CA3C}" srcOrd="1" destOrd="0" presId="urn:microsoft.com/office/officeart/2005/8/layout/vList5"/>
    <dgm:cxn modelId="{FCCBCB01-7D46-49FF-9A1A-70ADABD9E900}" type="presParOf" srcId="{946A40DE-3BFC-4494-85D2-40F08AA77DCF}" destId="{D6F81D99-D844-42F8-8802-C46ED52A2C5A}" srcOrd="7" destOrd="0" presId="urn:microsoft.com/office/officeart/2005/8/layout/vList5"/>
    <dgm:cxn modelId="{E82A62AE-9EE9-487C-83F0-CB236D410D8F}" type="presParOf" srcId="{946A40DE-3BFC-4494-85D2-40F08AA77DCF}" destId="{7612D93F-B0AD-4A84-BFDE-599D6F0E0E53}" srcOrd="8" destOrd="0" presId="urn:microsoft.com/office/officeart/2005/8/layout/vList5"/>
    <dgm:cxn modelId="{18D8638E-DC1F-4B5E-B6C7-A5510FA72BF9}" type="presParOf" srcId="{7612D93F-B0AD-4A84-BFDE-599D6F0E0E53}" destId="{5668569B-8523-42C9-ADF8-30CF92C70400}" srcOrd="0" destOrd="0" presId="urn:microsoft.com/office/officeart/2005/8/layout/vList5"/>
    <dgm:cxn modelId="{DCDD6FCD-C85F-4FE1-AA3B-CFA1D2E8F1DF}" type="presParOf" srcId="{7612D93F-B0AD-4A84-BFDE-599D6F0E0E53}" destId="{7FFFE304-0C48-406D-B9D4-F50FA4A2BC10}" srcOrd="1" destOrd="0" presId="urn:microsoft.com/office/officeart/2005/8/layout/vList5"/>
    <dgm:cxn modelId="{457A64D2-C501-4293-ABB4-EF7EBD66CF3D}" type="presParOf" srcId="{946A40DE-3BFC-4494-85D2-40F08AA77DCF}" destId="{774BF888-DC57-4BC8-BDB1-A275130AB194}" srcOrd="9" destOrd="0" presId="urn:microsoft.com/office/officeart/2005/8/layout/vList5"/>
    <dgm:cxn modelId="{654A5DFE-69D2-4FB0-80E3-FDCF60F1E025}" type="presParOf" srcId="{946A40DE-3BFC-4494-85D2-40F08AA77DCF}" destId="{88010A68-373C-42CD-9F1E-E6157DAA4323}" srcOrd="10" destOrd="0" presId="urn:microsoft.com/office/officeart/2005/8/layout/vList5"/>
    <dgm:cxn modelId="{73CF92F8-726D-4B65-9435-41EBBAACDCF5}" type="presParOf" srcId="{88010A68-373C-42CD-9F1E-E6157DAA4323}" destId="{A7F1B203-6AC5-4FA8-B986-571AF83E48D2}" srcOrd="0" destOrd="0" presId="urn:microsoft.com/office/officeart/2005/8/layout/vList5"/>
    <dgm:cxn modelId="{B1091288-7678-4491-994A-01EB114A6AA7}" type="presParOf" srcId="{88010A68-373C-42CD-9F1E-E6157DAA4323}" destId="{8A9D9369-69E0-4B2C-947E-AE21147DAAF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DD66D9-E504-432F-8515-1E135E46AF26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89EC104-D952-4828-916B-6C4937845CB1}">
      <dgm:prSet phldrT="[Текст]" custT="1"/>
      <dgm:spPr/>
      <dgm:t>
        <a:bodyPr/>
        <a:lstStyle/>
        <a:p>
          <a:r>
            <a:rPr lang="ru-RU" sz="1800" dirty="0" smtClean="0"/>
            <a:t>1</a:t>
          </a:r>
          <a:endParaRPr lang="ru-RU" sz="1800" dirty="0"/>
        </a:p>
      </dgm:t>
    </dgm:pt>
    <dgm:pt modelId="{F95357CA-87F2-49E0-8CC5-49F4040855EA}" type="parTrans" cxnId="{BC647E78-5757-4AFB-A00D-7362A14FFDAF}">
      <dgm:prSet/>
      <dgm:spPr/>
      <dgm:t>
        <a:bodyPr/>
        <a:lstStyle/>
        <a:p>
          <a:endParaRPr lang="ru-RU" sz="1800"/>
        </a:p>
      </dgm:t>
    </dgm:pt>
    <dgm:pt modelId="{155858CC-1DDC-4C5A-8748-B24483F82671}" type="sibTrans" cxnId="{BC647E78-5757-4AFB-A00D-7362A14FFDAF}">
      <dgm:prSet/>
      <dgm:spPr/>
      <dgm:t>
        <a:bodyPr/>
        <a:lstStyle/>
        <a:p>
          <a:endParaRPr lang="ru-RU" sz="1800"/>
        </a:p>
      </dgm:t>
    </dgm:pt>
    <dgm:pt modelId="{5A509C0C-6034-4C87-B724-DB2A0D6FA89D}">
      <dgm:prSet phldrT="[Текст]" custT="1"/>
      <dgm:spPr/>
      <dgm:t>
        <a:bodyPr/>
        <a:lstStyle/>
        <a:p>
          <a:r>
            <a:rPr lang="ru-RU" sz="1800" dirty="0" smtClean="0"/>
            <a:t>3</a:t>
          </a:r>
          <a:endParaRPr lang="ru-RU" sz="1800" dirty="0"/>
        </a:p>
      </dgm:t>
    </dgm:pt>
    <dgm:pt modelId="{4414F303-2AE6-4DDA-AEE0-42C1B448DE4D}" type="parTrans" cxnId="{45D57339-57D7-4493-A14D-4011ACD92ABC}">
      <dgm:prSet/>
      <dgm:spPr/>
      <dgm:t>
        <a:bodyPr/>
        <a:lstStyle/>
        <a:p>
          <a:endParaRPr lang="ru-RU" sz="1800"/>
        </a:p>
      </dgm:t>
    </dgm:pt>
    <dgm:pt modelId="{BA0462EE-2396-4CBA-862D-B2A5AE2DCF8A}" type="sibTrans" cxnId="{45D57339-57D7-4493-A14D-4011ACD92ABC}">
      <dgm:prSet/>
      <dgm:spPr/>
      <dgm:t>
        <a:bodyPr/>
        <a:lstStyle/>
        <a:p>
          <a:endParaRPr lang="ru-RU" sz="1800"/>
        </a:p>
      </dgm:t>
    </dgm:pt>
    <dgm:pt modelId="{A275F780-2217-4580-BBA3-85C5DE43F639}">
      <dgm:prSet phldrT="[Текст]" custT="1"/>
      <dgm:spPr/>
      <dgm:t>
        <a:bodyPr/>
        <a:lstStyle/>
        <a:p>
          <a:r>
            <a:rPr lang="ru-RU" sz="1800" dirty="0" smtClean="0"/>
            <a:t>2</a:t>
          </a:r>
          <a:endParaRPr lang="ru-RU" sz="1800" dirty="0"/>
        </a:p>
      </dgm:t>
    </dgm:pt>
    <dgm:pt modelId="{34680A48-B51F-41F0-8A83-7CA59797201C}" type="parTrans" cxnId="{5059F666-B438-4E1F-8BB3-59B6F3820D8F}">
      <dgm:prSet/>
      <dgm:spPr/>
      <dgm:t>
        <a:bodyPr/>
        <a:lstStyle/>
        <a:p>
          <a:endParaRPr lang="ru-RU" sz="1800"/>
        </a:p>
      </dgm:t>
    </dgm:pt>
    <dgm:pt modelId="{7D7B029F-5F02-4085-A74B-FB76C466D318}" type="sibTrans" cxnId="{5059F666-B438-4E1F-8BB3-59B6F3820D8F}">
      <dgm:prSet/>
      <dgm:spPr/>
      <dgm:t>
        <a:bodyPr/>
        <a:lstStyle/>
        <a:p>
          <a:endParaRPr lang="ru-RU" sz="1800"/>
        </a:p>
      </dgm:t>
    </dgm:pt>
    <dgm:pt modelId="{BF362A4A-2E85-4B75-9990-569A7E48A012}">
      <dgm:prSet phldrT="[Текст]" custT="1"/>
      <dgm:spPr/>
      <dgm:t>
        <a:bodyPr/>
        <a:lstStyle/>
        <a:p>
          <a:r>
            <a:rPr lang="ru-RU" sz="1050" dirty="0" smtClean="0"/>
            <a:t>Призываем региональных дистрибуторов к большей активности по развитию продаж, к большей прозрачности своей деятельности и повышению ответственности за внедрение новых технологий обслуживания клиентов. </a:t>
          </a:r>
          <a:endParaRPr lang="ru-RU" sz="1050" dirty="0"/>
        </a:p>
      </dgm:t>
    </dgm:pt>
    <dgm:pt modelId="{BFC9FF37-0942-4B6D-8385-DC076E1EB520}" type="parTrans" cxnId="{2C39A9A9-053C-4A83-B38E-3AB881B1884C}">
      <dgm:prSet/>
      <dgm:spPr/>
      <dgm:t>
        <a:bodyPr/>
        <a:lstStyle/>
        <a:p>
          <a:endParaRPr lang="ru-RU" sz="2000"/>
        </a:p>
      </dgm:t>
    </dgm:pt>
    <dgm:pt modelId="{FAC5BBF4-D57E-4156-9574-C616B6FDF0EB}" type="sibTrans" cxnId="{2C39A9A9-053C-4A83-B38E-3AB881B1884C}">
      <dgm:prSet/>
      <dgm:spPr/>
      <dgm:t>
        <a:bodyPr/>
        <a:lstStyle/>
        <a:p>
          <a:endParaRPr lang="ru-RU" sz="2000"/>
        </a:p>
      </dgm:t>
    </dgm:pt>
    <dgm:pt modelId="{AAEB361E-4B53-4409-ADA2-9AAA847A9D24}">
      <dgm:prSet phldrT="[Текст]" custT="1"/>
      <dgm:spPr/>
      <dgm:t>
        <a:bodyPr/>
        <a:lstStyle/>
        <a:p>
          <a:r>
            <a:rPr lang="ru-RU" sz="1100" dirty="0" smtClean="0"/>
            <a:t>Можно уверенно можно говорить о этапе стабилизации рынка.  Есть потенциал роста в ближайшей перспективе.</a:t>
          </a:r>
          <a:endParaRPr lang="ru-RU" sz="1100" dirty="0"/>
        </a:p>
      </dgm:t>
    </dgm:pt>
    <dgm:pt modelId="{EAC38479-34EF-4977-8A2A-A50CE2E3D1D8}" type="parTrans" cxnId="{C305388E-AB88-4A85-BE5C-356EE07B7DD1}">
      <dgm:prSet/>
      <dgm:spPr/>
      <dgm:t>
        <a:bodyPr/>
        <a:lstStyle/>
        <a:p>
          <a:endParaRPr lang="ru-RU" sz="2000"/>
        </a:p>
      </dgm:t>
    </dgm:pt>
    <dgm:pt modelId="{90313A17-AD52-4B53-A21E-20508500F297}" type="sibTrans" cxnId="{C305388E-AB88-4A85-BE5C-356EE07B7DD1}">
      <dgm:prSet/>
      <dgm:spPr/>
      <dgm:t>
        <a:bodyPr/>
        <a:lstStyle/>
        <a:p>
          <a:endParaRPr lang="ru-RU" sz="2000"/>
        </a:p>
      </dgm:t>
    </dgm:pt>
    <dgm:pt modelId="{C9FED3A0-2F54-4173-B6FB-1B0261FBD01E}">
      <dgm:prSet custT="1"/>
      <dgm:spPr/>
      <dgm:t>
        <a:bodyPr/>
        <a:lstStyle/>
        <a:p>
          <a:endParaRPr lang="ru-RU" sz="1050" dirty="0" smtClean="0"/>
        </a:p>
      </dgm:t>
    </dgm:pt>
    <dgm:pt modelId="{C0A1E7DA-432D-43E8-820E-32FB6452541E}" type="parTrans" cxnId="{850ED4D2-036C-417E-8739-85EEB3C8C5AF}">
      <dgm:prSet/>
      <dgm:spPr/>
      <dgm:t>
        <a:bodyPr/>
        <a:lstStyle/>
        <a:p>
          <a:endParaRPr lang="ru-RU" sz="2000"/>
        </a:p>
      </dgm:t>
    </dgm:pt>
    <dgm:pt modelId="{E5F56706-9804-4DF8-8803-006006C6F6E9}" type="sibTrans" cxnId="{850ED4D2-036C-417E-8739-85EEB3C8C5AF}">
      <dgm:prSet/>
      <dgm:spPr/>
      <dgm:t>
        <a:bodyPr/>
        <a:lstStyle/>
        <a:p>
          <a:endParaRPr lang="ru-RU" sz="2000"/>
        </a:p>
      </dgm:t>
    </dgm:pt>
    <dgm:pt modelId="{82874CF0-D46C-4BCD-BF0A-0197FFC1A6D3}">
      <dgm:prSet custT="1"/>
      <dgm:spPr/>
      <dgm:t>
        <a:bodyPr/>
        <a:lstStyle/>
        <a:p>
          <a:r>
            <a:rPr lang="ru-RU" sz="1050" dirty="0" smtClean="0"/>
            <a:t>Холдинг готов инвестировать в Ваше развитие партнерскими условиями и качественным ассортиментом</a:t>
          </a:r>
        </a:p>
      </dgm:t>
    </dgm:pt>
    <dgm:pt modelId="{5F18416D-159D-47A8-B59D-FF18D6E4FB32}" type="parTrans" cxnId="{F0FDF94C-56A4-4D21-8862-48BAF55F4F5F}">
      <dgm:prSet/>
      <dgm:spPr/>
      <dgm:t>
        <a:bodyPr/>
        <a:lstStyle/>
        <a:p>
          <a:endParaRPr lang="ru-RU" sz="2000"/>
        </a:p>
      </dgm:t>
    </dgm:pt>
    <dgm:pt modelId="{3ADC11FD-6CCA-479B-9BDA-FB537171EB9F}" type="sibTrans" cxnId="{F0FDF94C-56A4-4D21-8862-48BAF55F4F5F}">
      <dgm:prSet/>
      <dgm:spPr/>
      <dgm:t>
        <a:bodyPr/>
        <a:lstStyle/>
        <a:p>
          <a:endParaRPr lang="ru-RU" sz="2000"/>
        </a:p>
      </dgm:t>
    </dgm:pt>
    <dgm:pt modelId="{3A7E9B21-57EA-4809-9683-E0A3D4BD0AA6}">
      <dgm:prSet phldrT="[Текст]" custT="1"/>
      <dgm:spPr/>
      <dgm:t>
        <a:bodyPr/>
        <a:lstStyle/>
        <a:p>
          <a:r>
            <a:rPr lang="ru-RU" sz="1050" dirty="0" smtClean="0"/>
            <a:t>Развитие книжной розницы – основной драйвер роста рынка. Необходимо активнее инвестировать в рост своих сетей с учетом операционной эффективности.</a:t>
          </a:r>
          <a:endParaRPr lang="ru-RU" sz="1050" dirty="0"/>
        </a:p>
      </dgm:t>
    </dgm:pt>
    <dgm:pt modelId="{31842A55-D068-477E-AD5D-38D1493B2312}" type="parTrans" cxnId="{27909670-E596-4772-9163-93444158E9AB}">
      <dgm:prSet/>
      <dgm:spPr/>
      <dgm:t>
        <a:bodyPr/>
        <a:lstStyle/>
        <a:p>
          <a:endParaRPr lang="ru-RU"/>
        </a:p>
      </dgm:t>
    </dgm:pt>
    <dgm:pt modelId="{4F2DDFB0-9F75-4D06-AC5A-581E405DB9B7}" type="sibTrans" cxnId="{27909670-E596-4772-9163-93444158E9AB}">
      <dgm:prSet/>
      <dgm:spPr/>
      <dgm:t>
        <a:bodyPr/>
        <a:lstStyle/>
        <a:p>
          <a:endParaRPr lang="ru-RU"/>
        </a:p>
      </dgm:t>
    </dgm:pt>
    <dgm:pt modelId="{A0CCCA61-68E4-4D74-A1AC-0CE8D63F8D8F}">
      <dgm:prSet phldrT="[Текст]" custT="1"/>
      <dgm:spPr/>
      <dgm:t>
        <a:bodyPr/>
        <a:lstStyle/>
        <a:p>
          <a:r>
            <a:rPr lang="ru-RU" sz="1800" dirty="0" smtClean="0"/>
            <a:t>4</a:t>
          </a:r>
          <a:endParaRPr lang="ru-RU" sz="1800" dirty="0"/>
        </a:p>
      </dgm:t>
    </dgm:pt>
    <dgm:pt modelId="{356E9437-E7EF-408C-8EF3-3F76CBEBD8CE}" type="parTrans" cxnId="{1D344608-BEB1-4C5A-8425-42DE360E3825}">
      <dgm:prSet/>
      <dgm:spPr/>
      <dgm:t>
        <a:bodyPr/>
        <a:lstStyle/>
        <a:p>
          <a:endParaRPr lang="ru-RU"/>
        </a:p>
      </dgm:t>
    </dgm:pt>
    <dgm:pt modelId="{1D6053F1-D327-4D41-B443-DDDDE9394AEA}" type="sibTrans" cxnId="{1D344608-BEB1-4C5A-8425-42DE360E3825}">
      <dgm:prSet/>
      <dgm:spPr/>
      <dgm:t>
        <a:bodyPr/>
        <a:lstStyle/>
        <a:p>
          <a:endParaRPr lang="ru-RU"/>
        </a:p>
      </dgm:t>
    </dgm:pt>
    <dgm:pt modelId="{E687BE10-54EF-403B-92B7-4DB9503C13DF}">
      <dgm:prSet custT="1"/>
      <dgm:spPr/>
      <dgm:t>
        <a:bodyPr/>
        <a:lstStyle/>
        <a:p>
          <a:endParaRPr lang="ru-RU" sz="1050" dirty="0" smtClean="0"/>
        </a:p>
      </dgm:t>
    </dgm:pt>
    <dgm:pt modelId="{4639E33A-02F2-44D3-AAE0-D92E03AD6C49}" type="parTrans" cxnId="{09D5DCAA-0A2D-47BF-A23B-703648D16F87}">
      <dgm:prSet/>
      <dgm:spPr/>
      <dgm:t>
        <a:bodyPr/>
        <a:lstStyle/>
        <a:p>
          <a:endParaRPr lang="ru-RU"/>
        </a:p>
      </dgm:t>
    </dgm:pt>
    <dgm:pt modelId="{C99E09EE-C019-45A7-874E-7BF49950EDD7}" type="sibTrans" cxnId="{09D5DCAA-0A2D-47BF-A23B-703648D16F87}">
      <dgm:prSet/>
      <dgm:spPr/>
      <dgm:t>
        <a:bodyPr/>
        <a:lstStyle/>
        <a:p>
          <a:endParaRPr lang="ru-RU"/>
        </a:p>
      </dgm:t>
    </dgm:pt>
    <dgm:pt modelId="{946A40DE-3BFC-4494-85D2-40F08AA77DCF}" type="pres">
      <dgm:prSet presAssocID="{19DD66D9-E504-432F-8515-1E135E46AF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A9D71D-8B4E-4993-8594-9CB0D6B90846}" type="pres">
      <dgm:prSet presAssocID="{E89EC104-D952-4828-916B-6C4937845CB1}" presName="linNode" presStyleCnt="0"/>
      <dgm:spPr/>
    </dgm:pt>
    <dgm:pt modelId="{8AAE3615-A36E-4099-BF1E-8C167DFF64AD}" type="pres">
      <dgm:prSet presAssocID="{E89EC104-D952-4828-916B-6C4937845CB1}" presName="parentText" presStyleLbl="node1" presStyleIdx="0" presStyleCnt="4" custScaleX="346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0E98D-3453-4C90-A10B-9969337FDFAB}" type="pres">
      <dgm:prSet presAssocID="{E89EC104-D952-4828-916B-6C4937845CB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085D6-8D94-43E9-B71D-2B081906D3E9}" type="pres">
      <dgm:prSet presAssocID="{155858CC-1DDC-4C5A-8748-B24483F82671}" presName="sp" presStyleCnt="0"/>
      <dgm:spPr/>
    </dgm:pt>
    <dgm:pt modelId="{98CB78FC-7596-4DEC-968E-2E8D883CC5BF}" type="pres">
      <dgm:prSet presAssocID="{A275F780-2217-4580-BBA3-85C5DE43F639}" presName="linNode" presStyleCnt="0"/>
      <dgm:spPr/>
    </dgm:pt>
    <dgm:pt modelId="{29095093-83B0-4DC2-8310-BCD83B932B58}" type="pres">
      <dgm:prSet presAssocID="{A275F780-2217-4580-BBA3-85C5DE43F639}" presName="parentText" presStyleLbl="node1" presStyleIdx="1" presStyleCnt="4" custScaleX="346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9E50E-8C3A-40A9-88A2-23A20E1D6AAC}" type="pres">
      <dgm:prSet presAssocID="{A275F780-2217-4580-BBA3-85C5DE43F639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2BE03-82B1-41ED-B088-E1F8113C76E1}" type="pres">
      <dgm:prSet presAssocID="{7D7B029F-5F02-4085-A74B-FB76C466D318}" presName="sp" presStyleCnt="0"/>
      <dgm:spPr/>
    </dgm:pt>
    <dgm:pt modelId="{9732A3C5-90E2-4DA6-9AA4-59A5BA8D63A1}" type="pres">
      <dgm:prSet presAssocID="{5A509C0C-6034-4C87-B724-DB2A0D6FA89D}" presName="linNode" presStyleCnt="0"/>
      <dgm:spPr/>
    </dgm:pt>
    <dgm:pt modelId="{8C9DAE6C-4044-492E-B454-9425648CA3A2}" type="pres">
      <dgm:prSet presAssocID="{5A509C0C-6034-4C87-B724-DB2A0D6FA89D}" presName="parentText" presStyleLbl="node1" presStyleIdx="2" presStyleCnt="4" custScaleX="346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79845-B984-49BF-BFE6-FE3F6D7E2109}" type="pres">
      <dgm:prSet presAssocID="{5A509C0C-6034-4C87-B724-DB2A0D6FA89D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FBACB6-80E2-4C0E-87E5-24B1612F8D5F}" type="pres">
      <dgm:prSet presAssocID="{BA0462EE-2396-4CBA-862D-B2A5AE2DCF8A}" presName="sp" presStyleCnt="0"/>
      <dgm:spPr/>
    </dgm:pt>
    <dgm:pt modelId="{D706A931-813A-48CA-978B-379BD14C0CE9}" type="pres">
      <dgm:prSet presAssocID="{A0CCCA61-68E4-4D74-A1AC-0CE8D63F8D8F}" presName="linNode" presStyleCnt="0"/>
      <dgm:spPr/>
    </dgm:pt>
    <dgm:pt modelId="{5A83827C-A0C1-4486-AB04-A02E1293FFA7}" type="pres">
      <dgm:prSet presAssocID="{A0CCCA61-68E4-4D74-A1AC-0CE8D63F8D8F}" presName="parentText" presStyleLbl="node1" presStyleIdx="3" presStyleCnt="4" custScaleX="346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3743C-6627-4069-92E3-E8967489B1B0}" type="pres">
      <dgm:prSet presAssocID="{A0CCCA61-68E4-4D74-A1AC-0CE8D63F8D8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291F3E-3B60-4925-A064-1194FEF2C5A7}" type="presOf" srcId="{A0CCCA61-68E4-4D74-A1AC-0CE8D63F8D8F}" destId="{5A83827C-A0C1-4486-AB04-A02E1293FFA7}" srcOrd="0" destOrd="0" presId="urn:microsoft.com/office/officeart/2005/8/layout/vList5"/>
    <dgm:cxn modelId="{F0FDF94C-56A4-4D21-8862-48BAF55F4F5F}" srcId="{A0CCCA61-68E4-4D74-A1AC-0CE8D63F8D8F}" destId="{82874CF0-D46C-4BCD-BF0A-0197FFC1A6D3}" srcOrd="0" destOrd="0" parTransId="{5F18416D-159D-47A8-B59D-FF18D6E4FB32}" sibTransId="{3ADC11FD-6CCA-479B-9BDA-FB537171EB9F}"/>
    <dgm:cxn modelId="{729CE66C-9FBE-4091-B781-7AB66D080AA1}" type="presOf" srcId="{82874CF0-D46C-4BCD-BF0A-0197FFC1A6D3}" destId="{61F3743C-6627-4069-92E3-E8967489B1B0}" srcOrd="0" destOrd="0" presId="urn:microsoft.com/office/officeart/2005/8/layout/vList5"/>
    <dgm:cxn modelId="{2C39A9A9-053C-4A83-B38E-3AB881B1884C}" srcId="{A275F780-2217-4580-BBA3-85C5DE43F639}" destId="{BF362A4A-2E85-4B75-9990-569A7E48A012}" srcOrd="0" destOrd="0" parTransId="{BFC9FF37-0942-4B6D-8385-DC076E1EB520}" sibTransId="{FAC5BBF4-D57E-4156-9574-C616B6FDF0EB}"/>
    <dgm:cxn modelId="{B06EEF79-46CD-49CA-AD5E-5B058034F836}" type="presOf" srcId="{A275F780-2217-4580-BBA3-85C5DE43F639}" destId="{29095093-83B0-4DC2-8310-BCD83B932B58}" srcOrd="0" destOrd="0" presId="urn:microsoft.com/office/officeart/2005/8/layout/vList5"/>
    <dgm:cxn modelId="{B012A8B0-CF5A-43E5-83E8-9665B31AEA2B}" type="presOf" srcId="{19DD66D9-E504-432F-8515-1E135E46AF26}" destId="{946A40DE-3BFC-4494-85D2-40F08AA77DCF}" srcOrd="0" destOrd="0" presId="urn:microsoft.com/office/officeart/2005/8/layout/vList5"/>
    <dgm:cxn modelId="{89172916-7D8C-4C58-A0B2-450D16DF230F}" type="presOf" srcId="{C9FED3A0-2F54-4173-B6FB-1B0261FBD01E}" destId="{7460E98D-3453-4C90-A10B-9969337FDFAB}" srcOrd="0" destOrd="1" presId="urn:microsoft.com/office/officeart/2005/8/layout/vList5"/>
    <dgm:cxn modelId="{BC647E78-5757-4AFB-A00D-7362A14FFDAF}" srcId="{19DD66D9-E504-432F-8515-1E135E46AF26}" destId="{E89EC104-D952-4828-916B-6C4937845CB1}" srcOrd="0" destOrd="0" parTransId="{F95357CA-87F2-49E0-8CC5-49F4040855EA}" sibTransId="{155858CC-1DDC-4C5A-8748-B24483F82671}"/>
    <dgm:cxn modelId="{9825F0BA-3E53-4EDD-B0F5-240152F74589}" type="presOf" srcId="{E89EC104-D952-4828-916B-6C4937845CB1}" destId="{8AAE3615-A36E-4099-BF1E-8C167DFF64AD}" srcOrd="0" destOrd="0" presId="urn:microsoft.com/office/officeart/2005/8/layout/vList5"/>
    <dgm:cxn modelId="{5059F666-B438-4E1F-8BB3-59B6F3820D8F}" srcId="{19DD66D9-E504-432F-8515-1E135E46AF26}" destId="{A275F780-2217-4580-BBA3-85C5DE43F639}" srcOrd="1" destOrd="0" parTransId="{34680A48-B51F-41F0-8A83-7CA59797201C}" sibTransId="{7D7B029F-5F02-4085-A74B-FB76C466D318}"/>
    <dgm:cxn modelId="{1D344608-BEB1-4C5A-8425-42DE360E3825}" srcId="{19DD66D9-E504-432F-8515-1E135E46AF26}" destId="{A0CCCA61-68E4-4D74-A1AC-0CE8D63F8D8F}" srcOrd="3" destOrd="0" parTransId="{356E9437-E7EF-408C-8EF3-3F76CBEBD8CE}" sibTransId="{1D6053F1-D327-4D41-B443-DDDDE9394AEA}"/>
    <dgm:cxn modelId="{3084EE0A-D2CE-4803-B356-5E1BE4FEA3C8}" type="presOf" srcId="{3A7E9B21-57EA-4809-9683-E0A3D4BD0AA6}" destId="{E5579845-B984-49BF-BFE6-FE3F6D7E2109}" srcOrd="0" destOrd="0" presId="urn:microsoft.com/office/officeart/2005/8/layout/vList5"/>
    <dgm:cxn modelId="{63B00CDD-6E37-4FD1-9DFC-76FD63F671C4}" type="presOf" srcId="{E687BE10-54EF-403B-92B7-4DB9503C13DF}" destId="{61F3743C-6627-4069-92E3-E8967489B1B0}" srcOrd="0" destOrd="1" presId="urn:microsoft.com/office/officeart/2005/8/layout/vList5"/>
    <dgm:cxn modelId="{B0E3ED89-B8F7-4A79-B048-F374896EE6E5}" type="presOf" srcId="{BF362A4A-2E85-4B75-9990-569A7E48A012}" destId="{4AD9E50E-8C3A-40A9-88A2-23A20E1D6AAC}" srcOrd="0" destOrd="0" presId="urn:microsoft.com/office/officeart/2005/8/layout/vList5"/>
    <dgm:cxn modelId="{1897BEFB-B7CD-45DA-8518-2C6C8E7EA361}" type="presOf" srcId="{AAEB361E-4B53-4409-ADA2-9AAA847A9D24}" destId="{7460E98D-3453-4C90-A10B-9969337FDFAB}" srcOrd="0" destOrd="0" presId="urn:microsoft.com/office/officeart/2005/8/layout/vList5"/>
    <dgm:cxn modelId="{850ED4D2-036C-417E-8739-85EEB3C8C5AF}" srcId="{E89EC104-D952-4828-916B-6C4937845CB1}" destId="{C9FED3A0-2F54-4173-B6FB-1B0261FBD01E}" srcOrd="1" destOrd="0" parTransId="{C0A1E7DA-432D-43E8-820E-32FB6452541E}" sibTransId="{E5F56706-9804-4DF8-8803-006006C6F6E9}"/>
    <dgm:cxn modelId="{27909670-E596-4772-9163-93444158E9AB}" srcId="{5A509C0C-6034-4C87-B724-DB2A0D6FA89D}" destId="{3A7E9B21-57EA-4809-9683-E0A3D4BD0AA6}" srcOrd="0" destOrd="0" parTransId="{31842A55-D068-477E-AD5D-38D1493B2312}" sibTransId="{4F2DDFB0-9F75-4D06-AC5A-581E405DB9B7}"/>
    <dgm:cxn modelId="{09D5DCAA-0A2D-47BF-A23B-703648D16F87}" srcId="{A0CCCA61-68E4-4D74-A1AC-0CE8D63F8D8F}" destId="{E687BE10-54EF-403B-92B7-4DB9503C13DF}" srcOrd="1" destOrd="0" parTransId="{4639E33A-02F2-44D3-AAE0-D92E03AD6C49}" sibTransId="{C99E09EE-C019-45A7-874E-7BF49950EDD7}"/>
    <dgm:cxn modelId="{4BFE9EC4-C281-4221-8F73-B15B1A6F9184}" type="presOf" srcId="{5A509C0C-6034-4C87-B724-DB2A0D6FA89D}" destId="{8C9DAE6C-4044-492E-B454-9425648CA3A2}" srcOrd="0" destOrd="0" presId="urn:microsoft.com/office/officeart/2005/8/layout/vList5"/>
    <dgm:cxn modelId="{C305388E-AB88-4A85-BE5C-356EE07B7DD1}" srcId="{E89EC104-D952-4828-916B-6C4937845CB1}" destId="{AAEB361E-4B53-4409-ADA2-9AAA847A9D24}" srcOrd="0" destOrd="0" parTransId="{EAC38479-34EF-4977-8A2A-A50CE2E3D1D8}" sibTransId="{90313A17-AD52-4B53-A21E-20508500F297}"/>
    <dgm:cxn modelId="{45D57339-57D7-4493-A14D-4011ACD92ABC}" srcId="{19DD66D9-E504-432F-8515-1E135E46AF26}" destId="{5A509C0C-6034-4C87-B724-DB2A0D6FA89D}" srcOrd="2" destOrd="0" parTransId="{4414F303-2AE6-4DDA-AEE0-42C1B448DE4D}" sibTransId="{BA0462EE-2396-4CBA-862D-B2A5AE2DCF8A}"/>
    <dgm:cxn modelId="{947F354A-D9C1-4367-8977-1099EC594E14}" type="presParOf" srcId="{946A40DE-3BFC-4494-85D2-40F08AA77DCF}" destId="{7AA9D71D-8B4E-4993-8594-9CB0D6B90846}" srcOrd="0" destOrd="0" presId="urn:microsoft.com/office/officeart/2005/8/layout/vList5"/>
    <dgm:cxn modelId="{679AF6C6-27C5-49EC-BFEF-833D8B093B87}" type="presParOf" srcId="{7AA9D71D-8B4E-4993-8594-9CB0D6B90846}" destId="{8AAE3615-A36E-4099-BF1E-8C167DFF64AD}" srcOrd="0" destOrd="0" presId="urn:microsoft.com/office/officeart/2005/8/layout/vList5"/>
    <dgm:cxn modelId="{4BF1E150-A54A-4F5E-962A-426DB6B3C615}" type="presParOf" srcId="{7AA9D71D-8B4E-4993-8594-9CB0D6B90846}" destId="{7460E98D-3453-4C90-A10B-9969337FDFAB}" srcOrd="1" destOrd="0" presId="urn:microsoft.com/office/officeart/2005/8/layout/vList5"/>
    <dgm:cxn modelId="{3F7BACCA-7B90-437E-9CD1-FDEE571DC754}" type="presParOf" srcId="{946A40DE-3BFC-4494-85D2-40F08AA77DCF}" destId="{170085D6-8D94-43E9-B71D-2B081906D3E9}" srcOrd="1" destOrd="0" presId="urn:microsoft.com/office/officeart/2005/8/layout/vList5"/>
    <dgm:cxn modelId="{E882D00B-8B22-440A-8443-C5E26C6524A7}" type="presParOf" srcId="{946A40DE-3BFC-4494-85D2-40F08AA77DCF}" destId="{98CB78FC-7596-4DEC-968E-2E8D883CC5BF}" srcOrd="2" destOrd="0" presId="urn:microsoft.com/office/officeart/2005/8/layout/vList5"/>
    <dgm:cxn modelId="{D56F0C4D-A03C-4F74-8530-67E2B11A12F2}" type="presParOf" srcId="{98CB78FC-7596-4DEC-968E-2E8D883CC5BF}" destId="{29095093-83B0-4DC2-8310-BCD83B932B58}" srcOrd="0" destOrd="0" presId="urn:microsoft.com/office/officeart/2005/8/layout/vList5"/>
    <dgm:cxn modelId="{6C25AFC9-4AA1-400D-8528-132090C2ED1D}" type="presParOf" srcId="{98CB78FC-7596-4DEC-968E-2E8D883CC5BF}" destId="{4AD9E50E-8C3A-40A9-88A2-23A20E1D6AAC}" srcOrd="1" destOrd="0" presId="urn:microsoft.com/office/officeart/2005/8/layout/vList5"/>
    <dgm:cxn modelId="{BF378FD1-A642-408C-81BE-57040CA25D8B}" type="presParOf" srcId="{946A40DE-3BFC-4494-85D2-40F08AA77DCF}" destId="{FC52BE03-82B1-41ED-B088-E1F8113C76E1}" srcOrd="3" destOrd="0" presId="urn:microsoft.com/office/officeart/2005/8/layout/vList5"/>
    <dgm:cxn modelId="{AB511B4B-7700-458D-BB17-E4F3BD90366F}" type="presParOf" srcId="{946A40DE-3BFC-4494-85D2-40F08AA77DCF}" destId="{9732A3C5-90E2-4DA6-9AA4-59A5BA8D63A1}" srcOrd="4" destOrd="0" presId="urn:microsoft.com/office/officeart/2005/8/layout/vList5"/>
    <dgm:cxn modelId="{BDD3DC95-EDFB-4C74-8438-2BA6BC7F8602}" type="presParOf" srcId="{9732A3C5-90E2-4DA6-9AA4-59A5BA8D63A1}" destId="{8C9DAE6C-4044-492E-B454-9425648CA3A2}" srcOrd="0" destOrd="0" presId="urn:microsoft.com/office/officeart/2005/8/layout/vList5"/>
    <dgm:cxn modelId="{F0D2E441-7F6B-4F56-BD6E-588A474DF625}" type="presParOf" srcId="{9732A3C5-90E2-4DA6-9AA4-59A5BA8D63A1}" destId="{E5579845-B984-49BF-BFE6-FE3F6D7E2109}" srcOrd="1" destOrd="0" presId="urn:microsoft.com/office/officeart/2005/8/layout/vList5"/>
    <dgm:cxn modelId="{9E49429A-05DD-4C32-967F-AE76A4E7BEC6}" type="presParOf" srcId="{946A40DE-3BFC-4494-85D2-40F08AA77DCF}" destId="{FCFBACB6-80E2-4C0E-87E5-24B1612F8D5F}" srcOrd="5" destOrd="0" presId="urn:microsoft.com/office/officeart/2005/8/layout/vList5"/>
    <dgm:cxn modelId="{107FCCD8-5F34-4E9B-89CB-BEFB9936F452}" type="presParOf" srcId="{946A40DE-3BFC-4494-85D2-40F08AA77DCF}" destId="{D706A931-813A-48CA-978B-379BD14C0CE9}" srcOrd="6" destOrd="0" presId="urn:microsoft.com/office/officeart/2005/8/layout/vList5"/>
    <dgm:cxn modelId="{61A1BB51-58C9-4A2D-996D-F60DA6E5B52C}" type="presParOf" srcId="{D706A931-813A-48CA-978B-379BD14C0CE9}" destId="{5A83827C-A0C1-4486-AB04-A02E1293FFA7}" srcOrd="0" destOrd="0" presId="urn:microsoft.com/office/officeart/2005/8/layout/vList5"/>
    <dgm:cxn modelId="{C342A3FA-E9E6-4161-B475-617807B0937E}" type="presParOf" srcId="{D706A931-813A-48CA-978B-379BD14C0CE9}" destId="{61F3743C-6627-4069-92E3-E8967489B1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1DA4F-5007-43B1-A8C4-19FD389CCECC}">
      <dsp:nvSpPr>
        <dsp:cNvPr id="0" name=""/>
        <dsp:cNvSpPr/>
      </dsp:nvSpPr>
      <dsp:spPr>
        <a:xfrm>
          <a:off x="600487" y="472251"/>
          <a:ext cx="6737906" cy="4317383"/>
        </a:xfrm>
        <a:prstGeom prst="rect">
          <a:avLst/>
        </a:prstGeom>
        <a:gradFill rotWithShape="0">
          <a:gsLst>
            <a:gs pos="0">
              <a:srgbClr val="CCDA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4650F5-C3B4-4E83-B58D-ED408DDA9B94}">
      <dsp:nvSpPr>
        <dsp:cNvPr id="0" name=""/>
        <dsp:cNvSpPr/>
      </dsp:nvSpPr>
      <dsp:spPr>
        <a:xfrm>
          <a:off x="877057" y="1152122"/>
          <a:ext cx="3054579" cy="3261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Прекращение процесса замещения книжной продукции другими категориями на полках специализированных магазинов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Повышение качества управления ассортиментом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Рост среднего чека в рознице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Развитие федеральных сетей «Новый книжный» и «Буквоед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Рост интернет продаж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Рост интереса к учебной, детской и профессиональной литературе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Увеличение доли легальных продаж по электронным книгам</a:t>
          </a:r>
          <a:endParaRPr lang="ru-RU" sz="1100" b="1" kern="1200" dirty="0"/>
        </a:p>
      </dsp:txBody>
      <dsp:txXfrm>
        <a:off x="877057" y="1152122"/>
        <a:ext cx="3054579" cy="3261518"/>
      </dsp:txXfrm>
    </dsp:sp>
    <dsp:sp modelId="{B022C377-62E3-4ABA-9038-B90B6C4DE2F5}">
      <dsp:nvSpPr>
        <dsp:cNvPr id="0" name=""/>
        <dsp:cNvSpPr/>
      </dsp:nvSpPr>
      <dsp:spPr>
        <a:xfrm>
          <a:off x="3999684" y="1224143"/>
          <a:ext cx="3054579" cy="3117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Недостаточный уровень качества дистрибуции в регионах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Снижение полок по категории «книги» в канале </a:t>
          </a:r>
          <a:r>
            <a:rPr lang="en-US" sz="1100" b="1" kern="1200" dirty="0" smtClean="0"/>
            <a:t>FMCG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Резкое падение продаж в </a:t>
          </a:r>
          <a:r>
            <a:rPr lang="ru-RU" sz="1100" b="1" kern="1200" dirty="0" err="1" smtClean="0"/>
            <a:t>киосковом</a:t>
          </a:r>
          <a:r>
            <a:rPr lang="ru-RU" sz="1100" b="1" kern="1200" dirty="0" smtClean="0"/>
            <a:t> канале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Конкуренция со стороны электронных книг. Нелегальное скачивание контента, особенно по художественной литературе</a:t>
          </a:r>
          <a:endParaRPr lang="ru-RU" sz="1100" b="1" kern="1200" dirty="0"/>
        </a:p>
      </dsp:txBody>
      <dsp:txXfrm>
        <a:off x="3999684" y="1224143"/>
        <a:ext cx="3054579" cy="3117476"/>
      </dsp:txXfrm>
    </dsp:sp>
    <dsp:sp modelId="{1128EDB8-4CEA-456A-B6EE-5C501A1C21A1}">
      <dsp:nvSpPr>
        <dsp:cNvPr id="0" name=""/>
        <dsp:cNvSpPr/>
      </dsp:nvSpPr>
      <dsp:spPr>
        <a:xfrm>
          <a:off x="0" y="172737"/>
          <a:ext cx="1285342" cy="1285342"/>
        </a:xfrm>
        <a:prstGeom prst="plus">
          <a:avLst>
            <a:gd name="adj" fmla="val 32810"/>
          </a:avLst>
        </a:prstGeom>
        <a:solidFill>
          <a:srgbClr val="FFFFCC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CBC34-0209-4CEA-AF1D-75DED456F026}">
      <dsp:nvSpPr>
        <dsp:cNvPr id="0" name=""/>
        <dsp:cNvSpPr/>
      </dsp:nvSpPr>
      <dsp:spPr>
        <a:xfrm>
          <a:off x="6336709" y="604785"/>
          <a:ext cx="1209734" cy="414565"/>
        </a:xfrm>
        <a:prstGeom prst="rect">
          <a:avLst/>
        </a:prstGeom>
        <a:solidFill>
          <a:srgbClr val="FFFFCC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4461B-17C9-472B-8692-BA4C01666099}">
      <dsp:nvSpPr>
        <dsp:cNvPr id="0" name=""/>
        <dsp:cNvSpPr/>
      </dsp:nvSpPr>
      <dsp:spPr>
        <a:xfrm>
          <a:off x="3969441" y="1335012"/>
          <a:ext cx="756" cy="2777586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0E98D-3453-4C90-A10B-9969337FDFAB}">
      <dsp:nvSpPr>
        <dsp:cNvPr id="0" name=""/>
        <dsp:cNvSpPr/>
      </dsp:nvSpPr>
      <dsp:spPr>
        <a:xfrm rot="5400000">
          <a:off x="4686382" y="-2016513"/>
          <a:ext cx="749617" cy="497433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/>
            <a:t>2015 год объявлен </a:t>
          </a:r>
          <a:r>
            <a:rPr lang="ru-RU" sz="1100" b="1" kern="1200" dirty="0" smtClean="0"/>
            <a:t>годом литературы </a:t>
          </a:r>
          <a:r>
            <a:rPr lang="ru-RU" sz="1000" b="0" kern="1200" dirty="0" smtClean="0"/>
            <a:t>с соответствующим выделением средств для пропаганды КНИГИ и ЧТЕНИЯ на уровне государства.</a:t>
          </a:r>
          <a:endParaRPr lang="ru-RU" sz="1000" b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/>
            <a:t>Проведение социальных рекламных акций по поддержки чтения</a:t>
          </a:r>
          <a:endParaRPr lang="ru-RU" sz="1000" b="0" kern="1200" dirty="0"/>
        </a:p>
      </dsp:txBody>
      <dsp:txXfrm rot="-5400000">
        <a:off x="2574023" y="132439"/>
        <a:ext cx="4937743" cy="676431"/>
      </dsp:txXfrm>
    </dsp:sp>
    <dsp:sp modelId="{8AAE3615-A36E-4099-BF1E-8C167DFF64AD}">
      <dsp:nvSpPr>
        <dsp:cNvPr id="0" name=""/>
        <dsp:cNvSpPr/>
      </dsp:nvSpPr>
      <dsp:spPr>
        <a:xfrm>
          <a:off x="208008" y="2143"/>
          <a:ext cx="2366014" cy="937021"/>
        </a:xfrm>
        <a:prstGeom prst="roundRect">
          <a:avLst/>
        </a:prstGeom>
        <a:gradFill rotWithShape="0">
          <a:gsLst>
            <a:gs pos="0">
              <a:srgbClr val="C8D7EA"/>
            </a:gs>
            <a:gs pos="93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Повышение интереса к чтения </a:t>
          </a:r>
          <a:endParaRPr lang="ru-RU" sz="1600" kern="1200" dirty="0"/>
        </a:p>
      </dsp:txBody>
      <dsp:txXfrm>
        <a:off x="253750" y="47885"/>
        <a:ext cx="2274530" cy="845537"/>
      </dsp:txXfrm>
    </dsp:sp>
    <dsp:sp modelId="{4AD9E50E-8C3A-40A9-88A2-23A20E1D6AAC}">
      <dsp:nvSpPr>
        <dsp:cNvPr id="0" name=""/>
        <dsp:cNvSpPr/>
      </dsp:nvSpPr>
      <dsp:spPr>
        <a:xfrm rot="5400000">
          <a:off x="4693489" y="-1035639"/>
          <a:ext cx="749617" cy="497433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/>
            <a:t>Запуск проекта «Культурная карта России»</a:t>
          </a:r>
          <a:endParaRPr lang="ru-RU" sz="1000" b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/>
            <a:t>Разработка интегрального индекса развитости инфраструктуры чтения</a:t>
          </a:r>
          <a:endParaRPr lang="ru-RU" sz="1000" b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0" kern="1200" dirty="0"/>
        </a:p>
      </dsp:txBody>
      <dsp:txXfrm rot="-5400000">
        <a:off x="2581130" y="1113313"/>
        <a:ext cx="4937743" cy="676431"/>
      </dsp:txXfrm>
    </dsp:sp>
    <dsp:sp modelId="{29095093-83B0-4DC2-8310-BCD83B932B58}">
      <dsp:nvSpPr>
        <dsp:cNvPr id="0" name=""/>
        <dsp:cNvSpPr/>
      </dsp:nvSpPr>
      <dsp:spPr>
        <a:xfrm>
          <a:off x="208008" y="986016"/>
          <a:ext cx="2382047" cy="937021"/>
        </a:xfrm>
        <a:prstGeom prst="roundRect">
          <a:avLst/>
        </a:prstGeom>
        <a:gradFill rotWithShape="0">
          <a:gsLst>
            <a:gs pos="0">
              <a:srgbClr val="C8D7EA"/>
            </a:gs>
            <a:gs pos="93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Развитие инфраструктуры чтения в городской среде</a:t>
          </a:r>
          <a:endParaRPr lang="ru-RU" sz="1600" kern="1200" dirty="0"/>
        </a:p>
      </dsp:txBody>
      <dsp:txXfrm>
        <a:off x="253750" y="1031758"/>
        <a:ext cx="2290563" cy="845537"/>
      </dsp:txXfrm>
    </dsp:sp>
    <dsp:sp modelId="{E5579845-B984-49BF-BFE6-FE3F6D7E2109}">
      <dsp:nvSpPr>
        <dsp:cNvPr id="0" name=""/>
        <dsp:cNvSpPr/>
      </dsp:nvSpPr>
      <dsp:spPr>
        <a:xfrm rot="5400000">
          <a:off x="4702415" y="-48768"/>
          <a:ext cx="749617" cy="497433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/>
            <a:t>Принятие во 2-м чтении ГД закона в включении литературы с расширенный антипиратский перечень. Осенью планируется принятие закона в 3-м чтении</a:t>
          </a:r>
          <a:endParaRPr lang="ru-RU" sz="1000" b="0" kern="1200" dirty="0"/>
        </a:p>
      </dsp:txBody>
      <dsp:txXfrm rot="-5400000">
        <a:off x="2590056" y="2100184"/>
        <a:ext cx="4937743" cy="676431"/>
      </dsp:txXfrm>
    </dsp:sp>
    <dsp:sp modelId="{8C9DAE6C-4044-492E-B454-9425648CA3A2}">
      <dsp:nvSpPr>
        <dsp:cNvPr id="0" name=""/>
        <dsp:cNvSpPr/>
      </dsp:nvSpPr>
      <dsp:spPr>
        <a:xfrm>
          <a:off x="208008" y="1969889"/>
          <a:ext cx="2382047" cy="937021"/>
        </a:xfrm>
        <a:prstGeom prst="roundRect">
          <a:avLst/>
        </a:prstGeom>
        <a:gradFill rotWithShape="0">
          <a:gsLst>
            <a:gs pos="0">
              <a:srgbClr val="C8D7EA"/>
            </a:gs>
            <a:gs pos="93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Борьба с пиратством</a:t>
          </a:r>
          <a:endParaRPr lang="ru-RU" sz="1600" kern="1200" dirty="0"/>
        </a:p>
      </dsp:txBody>
      <dsp:txXfrm>
        <a:off x="253750" y="2015631"/>
        <a:ext cx="2290563" cy="845537"/>
      </dsp:txXfrm>
    </dsp:sp>
    <dsp:sp modelId="{74D879A4-E22B-43D7-9FAE-EE2663A1CA3C}">
      <dsp:nvSpPr>
        <dsp:cNvPr id="0" name=""/>
        <dsp:cNvSpPr/>
      </dsp:nvSpPr>
      <dsp:spPr>
        <a:xfrm rot="5400000">
          <a:off x="4702415" y="935104"/>
          <a:ext cx="749617" cy="497433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/>
            <a:t>Продажа электронных книг увеличилась в два раза, доля на рынке превысила 1%</a:t>
          </a:r>
          <a:endParaRPr lang="ru-RU" sz="1000" b="0" kern="1200" dirty="0"/>
        </a:p>
      </dsp:txBody>
      <dsp:txXfrm rot="-5400000">
        <a:off x="2590056" y="3084057"/>
        <a:ext cx="4937743" cy="676431"/>
      </dsp:txXfrm>
    </dsp:sp>
    <dsp:sp modelId="{DD5207AF-F134-46D7-AD4E-24CDEB10C951}">
      <dsp:nvSpPr>
        <dsp:cNvPr id="0" name=""/>
        <dsp:cNvSpPr/>
      </dsp:nvSpPr>
      <dsp:spPr>
        <a:xfrm>
          <a:off x="208008" y="2953762"/>
          <a:ext cx="2382047" cy="937021"/>
        </a:xfrm>
        <a:prstGeom prst="roundRect">
          <a:avLst/>
        </a:prstGeom>
        <a:gradFill rotWithShape="0">
          <a:gsLst>
            <a:gs pos="0">
              <a:srgbClr val="C8D7EA"/>
            </a:gs>
            <a:gs pos="93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Развитие рынка через роста продаж электронных книг</a:t>
          </a:r>
          <a:endParaRPr lang="ru-RU" sz="1600" kern="1200" dirty="0"/>
        </a:p>
      </dsp:txBody>
      <dsp:txXfrm>
        <a:off x="253750" y="2999504"/>
        <a:ext cx="2290563" cy="845537"/>
      </dsp:txXfrm>
    </dsp:sp>
    <dsp:sp modelId="{7FFFE304-0C48-406D-B9D4-F50FA4A2BC10}">
      <dsp:nvSpPr>
        <dsp:cNvPr id="0" name=""/>
        <dsp:cNvSpPr/>
      </dsp:nvSpPr>
      <dsp:spPr>
        <a:xfrm rot="5400000">
          <a:off x="4702415" y="1918977"/>
          <a:ext cx="749617" cy="497433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matte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/>
            <a:t>Отраслевая инициатива по формированию кредитного рейтинга участников рынка</a:t>
          </a:r>
          <a:endParaRPr lang="ru-RU" sz="1000" b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0" kern="1200" dirty="0" smtClean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0" kern="1200" dirty="0"/>
        </a:p>
      </dsp:txBody>
      <dsp:txXfrm rot="-5400000">
        <a:off x="2590056" y="4067930"/>
        <a:ext cx="4937743" cy="676431"/>
      </dsp:txXfrm>
    </dsp:sp>
    <dsp:sp modelId="{5668569B-8523-42C9-ADF8-30CF92C70400}">
      <dsp:nvSpPr>
        <dsp:cNvPr id="0" name=""/>
        <dsp:cNvSpPr/>
      </dsp:nvSpPr>
      <dsp:spPr>
        <a:xfrm>
          <a:off x="208008" y="3937634"/>
          <a:ext cx="2382047" cy="937021"/>
        </a:xfrm>
        <a:prstGeom prst="roundRect">
          <a:avLst/>
        </a:prstGeom>
        <a:gradFill rotWithShape="0">
          <a:gsLst>
            <a:gs pos="0">
              <a:srgbClr val="C8D7EA"/>
            </a:gs>
            <a:gs pos="93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Повышение «прозрачности» отрасли</a:t>
          </a:r>
          <a:endParaRPr lang="ru-RU" sz="1600" kern="1200" dirty="0"/>
        </a:p>
      </dsp:txBody>
      <dsp:txXfrm>
        <a:off x="253750" y="3983376"/>
        <a:ext cx="2290563" cy="8455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46588-50BA-44EF-A851-267AA6CD11B3}">
      <dsp:nvSpPr>
        <dsp:cNvPr id="0" name=""/>
        <dsp:cNvSpPr/>
      </dsp:nvSpPr>
      <dsp:spPr>
        <a:xfrm>
          <a:off x="3960" y="0"/>
          <a:ext cx="3809978" cy="15226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CDAEC"/>
            </a:gs>
            <a:gs pos="93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Цели</a:t>
          </a:r>
          <a:endParaRPr lang="ru-RU" sz="2200" kern="1200" dirty="0"/>
        </a:p>
      </dsp:txBody>
      <dsp:txXfrm>
        <a:off x="3960" y="0"/>
        <a:ext cx="3809978" cy="456806"/>
      </dsp:txXfrm>
    </dsp:sp>
    <dsp:sp modelId="{38CAFF82-5ECC-4B8E-AF44-1F8633FEDAA1}">
      <dsp:nvSpPr>
        <dsp:cNvPr id="0" name=""/>
        <dsp:cNvSpPr/>
      </dsp:nvSpPr>
      <dsp:spPr>
        <a:xfrm>
          <a:off x="384958" y="456936"/>
          <a:ext cx="3047982" cy="299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Улучшение ситуации на книжном рынке</a:t>
          </a:r>
          <a:endParaRPr lang="ru-RU" sz="900" kern="1200" dirty="0"/>
        </a:p>
      </dsp:txBody>
      <dsp:txXfrm>
        <a:off x="393720" y="465698"/>
        <a:ext cx="3030458" cy="281623"/>
      </dsp:txXfrm>
    </dsp:sp>
    <dsp:sp modelId="{3F8B13B2-B9B7-42B0-B660-1AB8C3B1F5BF}">
      <dsp:nvSpPr>
        <dsp:cNvPr id="0" name=""/>
        <dsp:cNvSpPr/>
      </dsp:nvSpPr>
      <dsp:spPr>
        <a:xfrm>
          <a:off x="384958" y="802106"/>
          <a:ext cx="3047982" cy="299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Повышение прозрачности и чистоты рынка</a:t>
          </a:r>
          <a:endParaRPr lang="ru-RU" sz="900" kern="1200" dirty="0"/>
        </a:p>
      </dsp:txBody>
      <dsp:txXfrm>
        <a:off x="393720" y="810868"/>
        <a:ext cx="3030458" cy="281623"/>
      </dsp:txXfrm>
    </dsp:sp>
    <dsp:sp modelId="{3121602E-571A-436D-B602-B6969772B9AE}">
      <dsp:nvSpPr>
        <dsp:cNvPr id="0" name=""/>
        <dsp:cNvSpPr/>
      </dsp:nvSpPr>
      <dsp:spPr>
        <a:xfrm>
          <a:off x="384958" y="1147277"/>
          <a:ext cx="3047982" cy="299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Сокращение потерь от невыполнения обязательств </a:t>
          </a:r>
          <a:endParaRPr lang="ru-RU" sz="900" kern="1200" dirty="0"/>
        </a:p>
      </dsp:txBody>
      <dsp:txXfrm>
        <a:off x="393720" y="1156039"/>
        <a:ext cx="3030458" cy="281623"/>
      </dsp:txXfrm>
    </dsp:sp>
    <dsp:sp modelId="{18E249D8-A504-4245-A2AD-CA35A6B6B058}">
      <dsp:nvSpPr>
        <dsp:cNvPr id="0" name=""/>
        <dsp:cNvSpPr/>
      </dsp:nvSpPr>
      <dsp:spPr>
        <a:xfrm>
          <a:off x="4099687" y="0"/>
          <a:ext cx="3809978" cy="15226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CDAEC"/>
            </a:gs>
            <a:gs pos="93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Инструменты</a:t>
          </a:r>
          <a:endParaRPr lang="ru-RU" sz="2200" kern="1200" dirty="0"/>
        </a:p>
      </dsp:txBody>
      <dsp:txXfrm>
        <a:off x="4099687" y="0"/>
        <a:ext cx="3809978" cy="456806"/>
      </dsp:txXfrm>
    </dsp:sp>
    <dsp:sp modelId="{67FCFD9B-D084-4C8A-8EFD-D0A147EAFC3A}">
      <dsp:nvSpPr>
        <dsp:cNvPr id="0" name=""/>
        <dsp:cNvSpPr/>
      </dsp:nvSpPr>
      <dsp:spPr>
        <a:xfrm>
          <a:off x="4480685" y="457252"/>
          <a:ext cx="3047982" cy="459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Создание публичного рейтинга повысит ответственность участников рынка</a:t>
          </a:r>
          <a:endParaRPr lang="ru-RU" sz="900" kern="1200" dirty="0"/>
        </a:p>
      </dsp:txBody>
      <dsp:txXfrm>
        <a:off x="4494132" y="470699"/>
        <a:ext cx="3021088" cy="432217"/>
      </dsp:txXfrm>
    </dsp:sp>
    <dsp:sp modelId="{611DB971-46A0-45E7-9124-397FC9CF19D8}">
      <dsp:nvSpPr>
        <dsp:cNvPr id="0" name=""/>
        <dsp:cNvSpPr/>
      </dsp:nvSpPr>
      <dsp:spPr>
        <a:xfrm>
          <a:off x="4480685" y="986996"/>
          <a:ext cx="3047982" cy="459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Финансовое стимулирование надёжных Партнеров</a:t>
          </a:r>
          <a:endParaRPr lang="ru-RU" sz="900" kern="1200" dirty="0"/>
        </a:p>
      </dsp:txBody>
      <dsp:txXfrm>
        <a:off x="4494132" y="1000443"/>
        <a:ext cx="3021088" cy="4322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0E98D-3453-4C90-A10B-9969337FDFAB}">
      <dsp:nvSpPr>
        <dsp:cNvPr id="0" name=""/>
        <dsp:cNvSpPr/>
      </dsp:nvSpPr>
      <dsp:spPr>
        <a:xfrm rot="5400000">
          <a:off x="2415603" y="-1185449"/>
          <a:ext cx="551404" cy="306252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Поддержка и развитие интереса к чтению</a:t>
          </a:r>
          <a:endParaRPr lang="ru-RU" sz="1000" kern="1200" dirty="0"/>
        </a:p>
      </dsp:txBody>
      <dsp:txXfrm rot="-5400000">
        <a:off x="1160045" y="97026"/>
        <a:ext cx="3035605" cy="497570"/>
      </dsp:txXfrm>
    </dsp:sp>
    <dsp:sp modelId="{8AAE3615-A36E-4099-BF1E-8C167DFF64AD}">
      <dsp:nvSpPr>
        <dsp:cNvPr id="0" name=""/>
        <dsp:cNvSpPr/>
      </dsp:nvSpPr>
      <dsp:spPr>
        <a:xfrm>
          <a:off x="562623" y="1183"/>
          <a:ext cx="597421" cy="6892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</a:t>
          </a:r>
          <a:endParaRPr lang="ru-RU" sz="1600" kern="1200" dirty="0"/>
        </a:p>
      </dsp:txBody>
      <dsp:txXfrm>
        <a:off x="591787" y="30347"/>
        <a:ext cx="539093" cy="630927"/>
      </dsp:txXfrm>
    </dsp:sp>
    <dsp:sp modelId="{4AD9E50E-8C3A-40A9-88A2-23A20E1D6AAC}">
      <dsp:nvSpPr>
        <dsp:cNvPr id="0" name=""/>
        <dsp:cNvSpPr/>
      </dsp:nvSpPr>
      <dsp:spPr>
        <a:xfrm rot="5400000">
          <a:off x="2415603" y="-461730"/>
          <a:ext cx="551404" cy="306252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smtClean="0"/>
            <a:t>Рост доли легального контента на рынке и борьба с пиратством</a:t>
          </a:r>
          <a:endParaRPr lang="ru-RU" sz="1000" kern="1200" dirty="0"/>
        </a:p>
      </dsp:txBody>
      <dsp:txXfrm rot="-5400000">
        <a:off x="1160045" y="820745"/>
        <a:ext cx="3035605" cy="497570"/>
      </dsp:txXfrm>
    </dsp:sp>
    <dsp:sp modelId="{29095093-83B0-4DC2-8310-BCD83B932B58}">
      <dsp:nvSpPr>
        <dsp:cNvPr id="0" name=""/>
        <dsp:cNvSpPr/>
      </dsp:nvSpPr>
      <dsp:spPr>
        <a:xfrm>
          <a:off x="562623" y="724902"/>
          <a:ext cx="597421" cy="6892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</a:t>
          </a:r>
          <a:endParaRPr lang="ru-RU" sz="1600" kern="1200" dirty="0"/>
        </a:p>
      </dsp:txBody>
      <dsp:txXfrm>
        <a:off x="591787" y="754066"/>
        <a:ext cx="539093" cy="630927"/>
      </dsp:txXfrm>
    </dsp:sp>
    <dsp:sp modelId="{E5579845-B984-49BF-BFE6-FE3F6D7E2109}">
      <dsp:nvSpPr>
        <dsp:cNvPr id="0" name=""/>
        <dsp:cNvSpPr/>
      </dsp:nvSpPr>
      <dsp:spPr>
        <a:xfrm rot="5400000">
          <a:off x="2415603" y="261987"/>
          <a:ext cx="551404" cy="306252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Развитие товаропроводящей сети в регионах, поддержка розничных операторов</a:t>
          </a:r>
          <a:endParaRPr lang="ru-RU" sz="1000" kern="1200" dirty="0"/>
        </a:p>
      </dsp:txBody>
      <dsp:txXfrm rot="-5400000">
        <a:off x="1160045" y="1544463"/>
        <a:ext cx="3035605" cy="497570"/>
      </dsp:txXfrm>
    </dsp:sp>
    <dsp:sp modelId="{8C9DAE6C-4044-492E-B454-9425648CA3A2}">
      <dsp:nvSpPr>
        <dsp:cNvPr id="0" name=""/>
        <dsp:cNvSpPr/>
      </dsp:nvSpPr>
      <dsp:spPr>
        <a:xfrm>
          <a:off x="562623" y="1448620"/>
          <a:ext cx="597421" cy="6892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</a:t>
          </a:r>
          <a:endParaRPr lang="ru-RU" sz="1600" kern="1200" dirty="0"/>
        </a:p>
      </dsp:txBody>
      <dsp:txXfrm>
        <a:off x="591787" y="1477784"/>
        <a:ext cx="539093" cy="630927"/>
      </dsp:txXfrm>
    </dsp:sp>
    <dsp:sp modelId="{74D879A4-E22B-43D7-9FAE-EE2663A1CA3C}">
      <dsp:nvSpPr>
        <dsp:cNvPr id="0" name=""/>
        <dsp:cNvSpPr/>
      </dsp:nvSpPr>
      <dsp:spPr>
        <a:xfrm rot="5400000">
          <a:off x="2415603" y="985706"/>
          <a:ext cx="551404" cy="306252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Внедрение новых технологических и логистических решений по управлению товарными категориями</a:t>
          </a:r>
          <a:endParaRPr lang="ru-RU" sz="1000" kern="1200" dirty="0"/>
        </a:p>
      </dsp:txBody>
      <dsp:txXfrm rot="-5400000">
        <a:off x="1160045" y="2268182"/>
        <a:ext cx="3035605" cy="497570"/>
      </dsp:txXfrm>
    </dsp:sp>
    <dsp:sp modelId="{DD5207AF-F134-46D7-AD4E-24CDEB10C951}">
      <dsp:nvSpPr>
        <dsp:cNvPr id="0" name=""/>
        <dsp:cNvSpPr/>
      </dsp:nvSpPr>
      <dsp:spPr>
        <a:xfrm>
          <a:off x="562623" y="2172339"/>
          <a:ext cx="597421" cy="6892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</a:t>
          </a:r>
          <a:endParaRPr lang="ru-RU" sz="1600" kern="1200" dirty="0"/>
        </a:p>
      </dsp:txBody>
      <dsp:txXfrm>
        <a:off x="591787" y="2201503"/>
        <a:ext cx="539093" cy="630927"/>
      </dsp:txXfrm>
    </dsp:sp>
    <dsp:sp modelId="{7FFFE304-0C48-406D-B9D4-F50FA4A2BC10}">
      <dsp:nvSpPr>
        <dsp:cNvPr id="0" name=""/>
        <dsp:cNvSpPr/>
      </dsp:nvSpPr>
      <dsp:spPr>
        <a:xfrm rot="5400000">
          <a:off x="2415603" y="1709424"/>
          <a:ext cx="551404" cy="306252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Повышение качества ассортимента и уровня обслуживания клиентов</a:t>
          </a:r>
          <a:endParaRPr lang="ru-RU" sz="1000" kern="1200" dirty="0"/>
        </a:p>
      </dsp:txBody>
      <dsp:txXfrm rot="-5400000">
        <a:off x="1160045" y="2991900"/>
        <a:ext cx="3035605" cy="497570"/>
      </dsp:txXfrm>
    </dsp:sp>
    <dsp:sp modelId="{5668569B-8523-42C9-ADF8-30CF92C70400}">
      <dsp:nvSpPr>
        <dsp:cNvPr id="0" name=""/>
        <dsp:cNvSpPr/>
      </dsp:nvSpPr>
      <dsp:spPr>
        <a:xfrm>
          <a:off x="562623" y="2896057"/>
          <a:ext cx="597421" cy="6892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</a:t>
          </a:r>
          <a:endParaRPr lang="ru-RU" sz="1600" kern="1200" dirty="0"/>
        </a:p>
      </dsp:txBody>
      <dsp:txXfrm>
        <a:off x="591787" y="2925221"/>
        <a:ext cx="539093" cy="630927"/>
      </dsp:txXfrm>
    </dsp:sp>
    <dsp:sp modelId="{8A9D9369-69E0-4B2C-947E-AE21147DAAF9}">
      <dsp:nvSpPr>
        <dsp:cNvPr id="0" name=""/>
        <dsp:cNvSpPr/>
      </dsp:nvSpPr>
      <dsp:spPr>
        <a:xfrm rot="5400000">
          <a:off x="2415603" y="2433143"/>
          <a:ext cx="551404" cy="306252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i="0" kern="1200" dirty="0" smtClean="0"/>
            <a:t>Максимально полное удовлетворение потребностей наших читателей на местах.</a:t>
          </a:r>
          <a:endParaRPr lang="ru-RU" sz="1000" i="0" kern="1200" dirty="0"/>
        </a:p>
      </dsp:txBody>
      <dsp:txXfrm rot="-5400000">
        <a:off x="1160045" y="3715619"/>
        <a:ext cx="3035605" cy="497570"/>
      </dsp:txXfrm>
    </dsp:sp>
    <dsp:sp modelId="{A7F1B203-6AC5-4FA8-B986-571AF83E48D2}">
      <dsp:nvSpPr>
        <dsp:cNvPr id="0" name=""/>
        <dsp:cNvSpPr/>
      </dsp:nvSpPr>
      <dsp:spPr>
        <a:xfrm>
          <a:off x="562623" y="3619776"/>
          <a:ext cx="597421" cy="6892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6</a:t>
          </a:r>
          <a:endParaRPr lang="ru-RU" sz="1600" kern="1200" dirty="0"/>
        </a:p>
      </dsp:txBody>
      <dsp:txXfrm>
        <a:off x="591787" y="3648940"/>
        <a:ext cx="539093" cy="6309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0E98D-3453-4C90-A10B-9969337FDFAB}">
      <dsp:nvSpPr>
        <dsp:cNvPr id="0" name=""/>
        <dsp:cNvSpPr/>
      </dsp:nvSpPr>
      <dsp:spPr>
        <a:xfrm rot="5400000">
          <a:off x="3795883" y="-1874245"/>
          <a:ext cx="832029" cy="479285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Можно уверенно можно говорить о этапе стабилизации рынка.  Есть потенциал роста в ближайшей перспективе.</a:t>
          </a:r>
          <a:endParaRPr lang="ru-RU" sz="11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50" kern="1200" dirty="0" smtClean="0"/>
        </a:p>
      </dsp:txBody>
      <dsp:txXfrm rot="-5400000">
        <a:off x="1815472" y="146782"/>
        <a:ext cx="4752236" cy="750797"/>
      </dsp:txXfrm>
    </dsp:sp>
    <dsp:sp modelId="{8AAE3615-A36E-4099-BF1E-8C167DFF64AD}">
      <dsp:nvSpPr>
        <dsp:cNvPr id="0" name=""/>
        <dsp:cNvSpPr/>
      </dsp:nvSpPr>
      <dsp:spPr>
        <a:xfrm>
          <a:off x="880506" y="2162"/>
          <a:ext cx="934965" cy="10400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</a:t>
          </a:r>
          <a:endParaRPr lang="ru-RU" sz="1800" kern="1200" dirty="0"/>
        </a:p>
      </dsp:txBody>
      <dsp:txXfrm>
        <a:off x="926147" y="47803"/>
        <a:ext cx="843683" cy="948755"/>
      </dsp:txXfrm>
    </dsp:sp>
    <dsp:sp modelId="{4AD9E50E-8C3A-40A9-88A2-23A20E1D6AAC}">
      <dsp:nvSpPr>
        <dsp:cNvPr id="0" name=""/>
        <dsp:cNvSpPr/>
      </dsp:nvSpPr>
      <dsp:spPr>
        <a:xfrm rot="5400000">
          <a:off x="3795883" y="-782205"/>
          <a:ext cx="832029" cy="479285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Призываем региональных дистрибуторов к большей активности по развитию продаж, к большей прозрачности своей деятельности и повышению ответственности за внедрение новых технологий обслуживания клиентов. </a:t>
          </a:r>
          <a:endParaRPr lang="ru-RU" sz="1050" kern="1200" dirty="0"/>
        </a:p>
      </dsp:txBody>
      <dsp:txXfrm rot="-5400000">
        <a:off x="1815472" y="1238822"/>
        <a:ext cx="4752236" cy="750797"/>
      </dsp:txXfrm>
    </dsp:sp>
    <dsp:sp modelId="{29095093-83B0-4DC2-8310-BCD83B932B58}">
      <dsp:nvSpPr>
        <dsp:cNvPr id="0" name=""/>
        <dsp:cNvSpPr/>
      </dsp:nvSpPr>
      <dsp:spPr>
        <a:xfrm>
          <a:off x="880506" y="1094201"/>
          <a:ext cx="934965" cy="10400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</a:t>
          </a:r>
          <a:endParaRPr lang="ru-RU" sz="1800" kern="1200" dirty="0"/>
        </a:p>
      </dsp:txBody>
      <dsp:txXfrm>
        <a:off x="926147" y="1139842"/>
        <a:ext cx="843683" cy="948755"/>
      </dsp:txXfrm>
    </dsp:sp>
    <dsp:sp modelId="{E5579845-B984-49BF-BFE6-FE3F6D7E2109}">
      <dsp:nvSpPr>
        <dsp:cNvPr id="0" name=""/>
        <dsp:cNvSpPr/>
      </dsp:nvSpPr>
      <dsp:spPr>
        <a:xfrm rot="5400000">
          <a:off x="3795883" y="309833"/>
          <a:ext cx="832029" cy="479285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Развитие книжной розницы – основной драйвер роста рынка. Необходимо активнее инвестировать в рост своих сетей с учетом операционной эффективности.</a:t>
          </a:r>
          <a:endParaRPr lang="ru-RU" sz="1050" kern="1200" dirty="0"/>
        </a:p>
      </dsp:txBody>
      <dsp:txXfrm rot="-5400000">
        <a:off x="1815472" y="2330860"/>
        <a:ext cx="4752236" cy="750797"/>
      </dsp:txXfrm>
    </dsp:sp>
    <dsp:sp modelId="{8C9DAE6C-4044-492E-B454-9425648CA3A2}">
      <dsp:nvSpPr>
        <dsp:cNvPr id="0" name=""/>
        <dsp:cNvSpPr/>
      </dsp:nvSpPr>
      <dsp:spPr>
        <a:xfrm>
          <a:off x="880506" y="2186240"/>
          <a:ext cx="934965" cy="10400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</a:t>
          </a:r>
          <a:endParaRPr lang="ru-RU" sz="1800" kern="1200" dirty="0"/>
        </a:p>
      </dsp:txBody>
      <dsp:txXfrm>
        <a:off x="926147" y="2231881"/>
        <a:ext cx="843683" cy="948755"/>
      </dsp:txXfrm>
    </dsp:sp>
    <dsp:sp modelId="{61F3743C-6627-4069-92E3-E8967489B1B0}">
      <dsp:nvSpPr>
        <dsp:cNvPr id="0" name=""/>
        <dsp:cNvSpPr/>
      </dsp:nvSpPr>
      <dsp:spPr>
        <a:xfrm rot="5400000">
          <a:off x="3795883" y="1401872"/>
          <a:ext cx="832029" cy="479285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Холдинг готов инвестировать в Ваше развитие партнерскими условиями и качественным ассортиментом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50" kern="1200" dirty="0" smtClean="0"/>
        </a:p>
      </dsp:txBody>
      <dsp:txXfrm rot="-5400000">
        <a:off x="1815472" y="3422899"/>
        <a:ext cx="4752236" cy="750797"/>
      </dsp:txXfrm>
    </dsp:sp>
    <dsp:sp modelId="{5A83827C-A0C1-4486-AB04-A02E1293FFA7}">
      <dsp:nvSpPr>
        <dsp:cNvPr id="0" name=""/>
        <dsp:cNvSpPr/>
      </dsp:nvSpPr>
      <dsp:spPr>
        <a:xfrm>
          <a:off x="880506" y="3278280"/>
          <a:ext cx="934965" cy="10400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</a:t>
          </a:r>
          <a:endParaRPr lang="ru-RU" sz="1800" kern="1200" dirty="0"/>
        </a:p>
      </dsp:txBody>
      <dsp:txXfrm>
        <a:off x="926147" y="3323921"/>
        <a:ext cx="843683" cy="948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0.76996</cdr:x>
      <cdr:y>0.2587</cdr:y>
    </cdr:from>
    <cdr:to>
      <cdr:x>1</cdr:x>
      <cdr:y>0.5424</cdr:y>
    </cdr:to>
    <cdr:sp macro="" textlink="">
      <cdr:nvSpPr>
        <cdr:cNvPr id="2" name="Номер слайда 3"/>
        <cdr:cNvSpPr>
          <a:spLocks xmlns:a="http://schemas.openxmlformats.org/drawingml/2006/main" noGrp="1"/>
        </cdr:cNvSpPr>
      </cdr:nvSpPr>
      <cdr:spPr bwMode="auto">
        <a:xfrm xmlns:a="http://schemas.openxmlformats.org/drawingml/2006/main">
          <a:off x="8432800" y="279400"/>
          <a:ext cx="496888" cy="3063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algn="ctr" rtl="0" fontAlgn="base">
            <a:spcBef>
              <a:spcPct val="0"/>
            </a:spcBef>
            <a:spcAft>
              <a:spcPct val="0"/>
            </a:spcAft>
            <a:defRPr sz="1400" b="1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000" b="1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000" b="1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000" b="1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000" b="1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000" b="1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000" b="1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000" b="1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000" b="1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ru-RU" dirty="0" smtClean="0"/>
            <a:t>21</a:t>
          </a:r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0.76996</cdr:x>
      <cdr:y>0.2587</cdr:y>
    </cdr:from>
    <cdr:to>
      <cdr:x>1</cdr:x>
      <cdr:y>0.5424</cdr:y>
    </cdr:to>
    <cdr:sp macro="" textlink="">
      <cdr:nvSpPr>
        <cdr:cNvPr id="2" name="Номер слайда 3"/>
        <cdr:cNvSpPr>
          <a:spLocks xmlns:a="http://schemas.openxmlformats.org/drawingml/2006/main" noGrp="1"/>
        </cdr:cNvSpPr>
      </cdr:nvSpPr>
      <cdr:spPr bwMode="auto">
        <a:xfrm xmlns:a="http://schemas.openxmlformats.org/drawingml/2006/main">
          <a:off x="8432800" y="279400"/>
          <a:ext cx="496888" cy="3063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algn="ctr" rtl="0" fontAlgn="base">
            <a:spcBef>
              <a:spcPct val="0"/>
            </a:spcBef>
            <a:spcAft>
              <a:spcPct val="0"/>
            </a:spcAft>
            <a:defRPr sz="1400" b="1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000" b="1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000" b="1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000" b="1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000" b="1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000" b="1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000" b="1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000" b="1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000" b="1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ru-RU" dirty="0" smtClean="0"/>
            <a:t>22</a:t>
          </a:r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29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6" tIns="45568" rIns="91136" bIns="45568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786" y="1"/>
            <a:ext cx="294629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6" tIns="45568" rIns="91136" bIns="45568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12" y="4715074"/>
            <a:ext cx="5440052" cy="446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6" tIns="45568" rIns="91136" bIns="455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57"/>
            <a:ext cx="294629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6" tIns="45568" rIns="91136" bIns="45568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786" y="9428557"/>
            <a:ext cx="294629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6" tIns="45568" rIns="91136" bIns="45568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3C6E85AA-9810-4382-9DC8-F36371949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145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1pPr>
            <a:lvl2pPr marL="740721" indent="-284893"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2pPr>
            <a:lvl3pPr marL="1139571" indent="-227914"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3pPr>
            <a:lvl4pPr marL="1595399" indent="-227914"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4pPr>
            <a:lvl5pPr marL="2051228" indent="-227914"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5pPr>
            <a:lvl6pPr marL="2507056" indent="-227914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6pPr>
            <a:lvl7pPr marL="2962885" indent="-227914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7pPr>
            <a:lvl8pPr marL="3418713" indent="-227914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8pPr>
            <a:lvl9pPr marL="3874541" indent="-227914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defRPr/>
            </a:pPr>
            <a:fld id="{377961E2-327A-4595-9AED-81772C30348A}" type="slidenum">
              <a:rPr lang="ru-RU" sz="1200">
                <a:solidFill>
                  <a:prstClr val="black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defRPr/>
              </a:pPr>
              <a:t>2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7839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1pPr>
            <a:lvl2pPr marL="740721" indent="-284893"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2pPr>
            <a:lvl3pPr marL="1139571" indent="-227914"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3pPr>
            <a:lvl4pPr marL="1595399" indent="-227914"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4pPr>
            <a:lvl5pPr marL="2051228" indent="-227914"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5pPr>
            <a:lvl6pPr marL="2507056" indent="-227914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6pPr>
            <a:lvl7pPr marL="2962885" indent="-227914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7pPr>
            <a:lvl8pPr marL="3418713" indent="-227914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8pPr>
            <a:lvl9pPr marL="3874541" indent="-227914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defRPr/>
            </a:pPr>
            <a:fld id="{377961E2-327A-4595-9AED-81772C30348A}" type="slidenum">
              <a:rPr lang="ru-RU" sz="1200">
                <a:solidFill>
                  <a:prstClr val="black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defRPr/>
              </a:pPr>
              <a:t>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6337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302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29BFE-3A81-2B4A-AC97-7E578F1EC25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6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656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1pPr>
            <a:lvl2pPr marL="740721" indent="-284893"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2pPr>
            <a:lvl3pPr marL="1139571" indent="-227914"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3pPr>
            <a:lvl4pPr marL="1595399" indent="-227914"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4pPr>
            <a:lvl5pPr marL="2051228" indent="-227914"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5pPr>
            <a:lvl6pPr marL="2507056" indent="-227914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6pPr>
            <a:lvl7pPr marL="2962885" indent="-227914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7pPr>
            <a:lvl8pPr marL="3418713" indent="-227914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8pPr>
            <a:lvl9pPr marL="3874541" indent="-227914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defRPr/>
            </a:pPr>
            <a:fld id="{377961E2-327A-4595-9AED-81772C30348A}" type="slidenum">
              <a:rPr lang="ru-RU" sz="1200">
                <a:solidFill>
                  <a:prstClr val="black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defRPr/>
              </a:pPr>
              <a:t>11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17631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6E85AA-9810-4382-9DC8-F363719492D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288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1pPr>
            <a:lvl2pPr marL="740721" indent="-284893"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2pPr>
            <a:lvl3pPr marL="1139571" indent="-227914"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3pPr>
            <a:lvl4pPr marL="1595399" indent="-227914"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4pPr>
            <a:lvl5pPr marL="2051228" indent="-227914"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5pPr>
            <a:lvl6pPr marL="2507056" indent="-227914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6pPr>
            <a:lvl7pPr marL="2962885" indent="-227914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7pPr>
            <a:lvl8pPr marL="3418713" indent="-227914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8pPr>
            <a:lvl9pPr marL="3874541" indent="-227914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defRPr/>
            </a:pPr>
            <a:fld id="{377961E2-327A-4595-9AED-81772C30348A}" type="slidenum">
              <a:rPr lang="ru-RU" sz="1200">
                <a:solidFill>
                  <a:prstClr val="black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defRPr/>
              </a:pPr>
              <a:t>21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20072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1pPr>
            <a:lvl2pPr marL="740721" indent="-284893"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2pPr>
            <a:lvl3pPr marL="1139571" indent="-227914"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3pPr>
            <a:lvl4pPr marL="1595399" indent="-227914"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4pPr>
            <a:lvl5pPr marL="2051228" indent="-227914"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5pPr>
            <a:lvl6pPr marL="2507056" indent="-227914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6pPr>
            <a:lvl7pPr marL="2962885" indent="-227914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7pPr>
            <a:lvl8pPr marL="3418713" indent="-227914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8pPr>
            <a:lvl9pPr marL="3874541" indent="-227914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defRPr/>
            </a:pPr>
            <a:fld id="{377961E2-327A-4595-9AED-81772C30348A}" type="slidenum">
              <a:rPr lang="ru-RU" sz="1200">
                <a:solidFill>
                  <a:prstClr val="black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defRPr/>
              </a:pPr>
              <a:t>22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9421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594000" tIns="0" rIns="216000" bIns="0" anchor="ctr"/>
          <a:lstStyle/>
          <a:p>
            <a:pPr algn="ctr">
              <a:defRPr/>
            </a:pPr>
            <a:endParaRPr lang="ru-RU">
              <a:latin typeface="Arial" charset="0"/>
            </a:endParaRPr>
          </a:p>
        </p:txBody>
      </p:sp>
      <p:pic>
        <p:nvPicPr>
          <p:cNvPr id="5" name="Picture 9" descr="logo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428625"/>
            <a:ext cx="7143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886200"/>
            <a:ext cx="6400800" cy="1752600"/>
          </a:xfrm>
        </p:spPr>
        <p:txBody>
          <a:bodyPr anchor="b"/>
          <a:lstStyle>
            <a:lvl1pPr marL="0" indent="0" algn="r">
              <a:defRPr sz="1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E731-A772-4B8B-8A34-57E349A03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209550"/>
            <a:ext cx="19431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09550"/>
            <a:ext cx="56769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81AB3-0FCB-4790-83E9-223476177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09550"/>
            <a:ext cx="77724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200150"/>
            <a:ext cx="7772400" cy="4876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8F4CD-12AB-4B07-AFA8-C9CDACE75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215900"/>
            <a:ext cx="8642350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Примечания:</a:t>
            </a:r>
            <a:r>
              <a:rPr lang="ru-RU" dirty="0"/>
              <a:t> </a:t>
            </a:r>
            <a:r>
              <a:rPr lang="ru-RU" dirty="0" smtClean="0"/>
              <a:t>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38864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9AD42-1E24-44D1-8EFC-6800222FE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86D26-1323-46E3-8FF4-8B147CB75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0015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6C246-A9CE-44A1-8A4A-928F3FAD7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161E1-EDE4-466A-A985-AAE7FFD08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CE26-C68C-4475-B823-1A0EAA784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106A8-2DF9-428D-9261-A723A5F02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823B6-2AEC-4C7B-AFEF-6469A4040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324BC-F104-4EEF-A07E-10F29D731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955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0015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228600"/>
            <a:ext cx="4968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fld id="{25354E87-052C-4A97-8EAB-4EB4C313F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594000" tIns="0" rIns="216000" bIns="0" anchor="ctr"/>
          <a:lstStyle/>
          <a:p>
            <a:pPr algn="ctr">
              <a:defRPr/>
            </a:pPr>
            <a:endParaRPr lang="ru-RU">
              <a:latin typeface="Arial" charset="0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0" y="104775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594000" tIns="0" rIns="216000" bIns="0" anchor="ctr"/>
          <a:lstStyle/>
          <a:p>
            <a:pPr algn="ctr">
              <a:defRPr/>
            </a:pPr>
            <a:endParaRPr lang="ru-RU">
              <a:latin typeface="Arial" charset="0"/>
            </a:endParaRPr>
          </a:p>
        </p:txBody>
      </p:sp>
      <p:pic>
        <p:nvPicPr>
          <p:cNvPr id="4103" name="Picture 9" descr="logo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501063" y="6286500"/>
            <a:ext cx="3571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3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00"/>
        </a:buClr>
        <a:buFont typeface="Wingdings" pitchFamily="2" charset="2"/>
        <a:buChar char="n"/>
        <a:defRPr sz="1400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00"/>
        </a:buClr>
        <a:buFont typeface="Wingdings" pitchFamily="2" charset="2"/>
        <a:buChar char="l"/>
        <a:defRPr sz="12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3300"/>
        </a:buClr>
        <a:buSzPct val="75000"/>
        <a:buFont typeface="Wingdings" pitchFamily="2" charset="2"/>
        <a:buChar char="u"/>
        <a:defRPr sz="1000"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3300"/>
        </a:buClr>
        <a:buFont typeface="Wingdings" pitchFamily="2" charset="2"/>
        <a:buChar char="w"/>
        <a:defRPr sz="1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300"/>
        </a:buClr>
        <a:buFont typeface="Wingdings" pitchFamily="2" charset="2"/>
        <a:buChar char="w"/>
        <a:defRPr sz="1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300"/>
        </a:buClr>
        <a:buFont typeface="Wingdings" pitchFamily="2" charset="2"/>
        <a:buChar char="w"/>
        <a:defRPr sz="1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300"/>
        </a:buClr>
        <a:buFont typeface="Wingdings" pitchFamily="2" charset="2"/>
        <a:buChar char="w"/>
        <a:defRPr sz="1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300"/>
        </a:buClr>
        <a:buFont typeface="Wingdings" pitchFamily="2" charset="2"/>
        <a:buChar char="w"/>
        <a:defRPr sz="1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tags" Target="../tags/tag35.xml"/><Relationship Id="rId7" Type="http://schemas.openxmlformats.org/officeDocument/2006/relationships/image" Target="../media/image5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chart" Target="../charts/chart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notesSlide" Target="../notesSlides/notesSlide6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Layout" Target="../slideLayouts/slideLayout7.xml"/><Relationship Id="rId17" Type="http://schemas.openxmlformats.org/officeDocument/2006/relationships/chart" Target="../charts/chart10.xml"/><Relationship Id="rId2" Type="http://schemas.openxmlformats.org/officeDocument/2006/relationships/tags" Target="../tags/tag37.xml"/><Relationship Id="rId16" Type="http://schemas.openxmlformats.org/officeDocument/2006/relationships/image" Target="../media/image5.jpeg"/><Relationship Id="rId1" Type="http://schemas.openxmlformats.org/officeDocument/2006/relationships/vmlDrawing" Target="../drawings/vmlDrawing7.v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oleObject" Target="../embeddings/oleObject7.bin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tags" Target="../tags/tag4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9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54.xml"/><Relationship Id="rId7" Type="http://schemas.openxmlformats.org/officeDocument/2006/relationships/image" Target="../media/image6.emf"/><Relationship Id="rId2" Type="http://schemas.openxmlformats.org/officeDocument/2006/relationships/tags" Target="../tags/tag5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tags" Target="../tags/tag57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tags" Target="../tags/tag56.xml"/><Relationship Id="rId16" Type="http://schemas.openxmlformats.org/officeDocument/2006/relationships/image" Target="../media/image21.png"/><Relationship Id="rId1" Type="http://schemas.openxmlformats.org/officeDocument/2006/relationships/vmlDrawing" Target="../drawings/vmlDrawing9.vml"/><Relationship Id="rId6" Type="http://schemas.openxmlformats.org/officeDocument/2006/relationships/tags" Target="../tags/tag60.xml"/><Relationship Id="rId11" Type="http://schemas.openxmlformats.org/officeDocument/2006/relationships/image" Target="../media/image16.png"/><Relationship Id="rId5" Type="http://schemas.openxmlformats.org/officeDocument/2006/relationships/tags" Target="../tags/tag59.xm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5.jpeg"/><Relationship Id="rId4" Type="http://schemas.openxmlformats.org/officeDocument/2006/relationships/tags" Target="../tags/tag58.xml"/><Relationship Id="rId9" Type="http://schemas.openxmlformats.org/officeDocument/2006/relationships/image" Target="../media/image14.emf"/><Relationship Id="rId1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chart" Target="../charts/chart1.xml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13" Type="http://schemas.openxmlformats.org/officeDocument/2006/relationships/diagramColors" Target="../diagrams/colors4.xml"/><Relationship Id="rId3" Type="http://schemas.openxmlformats.org/officeDocument/2006/relationships/tags" Target="../tags/tag62.xml"/><Relationship Id="rId7" Type="http://schemas.openxmlformats.org/officeDocument/2006/relationships/oleObject" Target="../embeddings/oleObject10.bin"/><Relationship Id="rId12" Type="http://schemas.openxmlformats.org/officeDocument/2006/relationships/diagramQuickStyle" Target="../diagrams/quickStyle4.xml"/><Relationship Id="rId2" Type="http://schemas.openxmlformats.org/officeDocument/2006/relationships/tags" Target="../tags/tag6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png"/><Relationship Id="rId11" Type="http://schemas.openxmlformats.org/officeDocument/2006/relationships/diagramLayout" Target="../diagrams/layout4.xml"/><Relationship Id="rId5" Type="http://schemas.openxmlformats.org/officeDocument/2006/relationships/notesSlide" Target="../notesSlides/notesSlide8.xml"/><Relationship Id="rId10" Type="http://schemas.openxmlformats.org/officeDocument/2006/relationships/diagramData" Target="../diagrams/data4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jpeg"/><Relationship Id="rId14" Type="http://schemas.microsoft.com/office/2007/relationships/diagramDrawing" Target="../diagrams/drawing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13" Type="http://schemas.openxmlformats.org/officeDocument/2006/relationships/diagramColors" Target="../diagrams/colors5.xml"/><Relationship Id="rId3" Type="http://schemas.openxmlformats.org/officeDocument/2006/relationships/tags" Target="../tags/tag64.xml"/><Relationship Id="rId7" Type="http://schemas.openxmlformats.org/officeDocument/2006/relationships/oleObject" Target="../embeddings/oleObject11.bin"/><Relationship Id="rId12" Type="http://schemas.openxmlformats.org/officeDocument/2006/relationships/diagramQuickStyle" Target="../diagrams/quickStyle5.xml"/><Relationship Id="rId2" Type="http://schemas.openxmlformats.org/officeDocument/2006/relationships/tags" Target="../tags/tag6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7.png"/><Relationship Id="rId11" Type="http://schemas.openxmlformats.org/officeDocument/2006/relationships/diagramLayout" Target="../diagrams/layout5.xml"/><Relationship Id="rId5" Type="http://schemas.openxmlformats.org/officeDocument/2006/relationships/notesSlide" Target="../notesSlides/notesSlide9.xml"/><Relationship Id="rId10" Type="http://schemas.openxmlformats.org/officeDocument/2006/relationships/diagramData" Target="../diagrams/data5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jpeg"/><Relationship Id="rId14" Type="http://schemas.microsoft.com/office/2007/relationships/diagramDrawing" Target="../diagrams/drawing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1.xml"/><Relationship Id="rId7" Type="http://schemas.openxmlformats.org/officeDocument/2006/relationships/chart" Target="../charts/chart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chart" Target="../charts/chart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4.jpe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oleObject" Target="../embeddings/oleObject2.bin"/><Relationship Id="rId2" Type="http://schemas.openxmlformats.org/officeDocument/2006/relationships/tags" Target="../tags/tag13.xml"/><Relationship Id="rId1" Type="http://schemas.openxmlformats.org/officeDocument/2006/relationships/vmlDrawing" Target="../drawings/vmlDrawing2.vml"/><Relationship Id="rId6" Type="http://schemas.openxmlformats.org/officeDocument/2006/relationships/tags" Target="../tags/tag17.xml"/><Relationship Id="rId11" Type="http://schemas.openxmlformats.org/officeDocument/2006/relationships/chart" Target="../charts/chart4.xml"/><Relationship Id="rId5" Type="http://schemas.openxmlformats.org/officeDocument/2006/relationships/tags" Target="../tags/tag16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21.xml"/><Relationship Id="rId7" Type="http://schemas.openxmlformats.org/officeDocument/2006/relationships/oleObject" Target="../embeddings/oleObject3.bin"/><Relationship Id="rId2" Type="http://schemas.openxmlformats.org/officeDocument/2006/relationships/tags" Target="../tags/tag20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10" Type="http://schemas.openxmlformats.org/officeDocument/2006/relationships/chart" Target="../charts/chart5.xml"/><Relationship Id="rId4" Type="http://schemas.openxmlformats.org/officeDocument/2006/relationships/tags" Target="../tags/tag22.xm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24.xml"/><Relationship Id="rId7" Type="http://schemas.openxmlformats.org/officeDocument/2006/relationships/image" Target="../media/image7.emf"/><Relationship Id="rId2" Type="http://schemas.openxmlformats.org/officeDocument/2006/relationships/tags" Target="../tags/tag23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Relationship Id="rId9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27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26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jpeg"/><Relationship Id="rId5" Type="http://schemas.openxmlformats.org/officeDocument/2006/relationships/tags" Target="../tags/tag29.xml"/><Relationship Id="rId10" Type="http://schemas.openxmlformats.org/officeDocument/2006/relationships/chart" Target="../charts/chart6.xml"/><Relationship Id="rId4" Type="http://schemas.openxmlformats.org/officeDocument/2006/relationships/tags" Target="../tags/tag28.xml"/><Relationship Id="rId9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1.xml"/><Relationship Id="rId7" Type="http://schemas.openxmlformats.org/officeDocument/2006/relationships/image" Target="../media/image6.emf"/><Relationship Id="rId2" Type="http://schemas.openxmlformats.org/officeDocument/2006/relationships/tags" Target="../tags/tag3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.png"/><Relationship Id="rId4" Type="http://schemas.openxmlformats.org/officeDocument/2006/relationships/tags" Target="../tags/tag32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Анализ книжного рынка РФ</a:t>
            </a:r>
            <a:br>
              <a:rPr lang="ru-RU" dirty="0" smtClean="0"/>
            </a:br>
            <a:r>
              <a:rPr lang="ru-RU" dirty="0" smtClean="0"/>
              <a:t>2013-2015 гг.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 smtClean="0"/>
              <a:t>Приоритеты развития холдинга «</a:t>
            </a:r>
            <a:r>
              <a:rPr lang="ru-RU" sz="2000" dirty="0" err="1" smtClean="0"/>
              <a:t>Эксмо</a:t>
            </a:r>
            <a:r>
              <a:rPr lang="ru-RU" sz="2000" dirty="0" smtClean="0"/>
              <a:t>-АСТ»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Олег Новиков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647113" y="228600"/>
            <a:ext cx="496887" cy="306388"/>
          </a:xfrm>
        </p:spPr>
        <p:txBody>
          <a:bodyPr/>
          <a:lstStyle/>
          <a:p>
            <a:pPr>
              <a:defRPr/>
            </a:pPr>
            <a:fld id="{10D0CE26-C68C-4475-B823-1A0EAA78441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Диаграмма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479743"/>
              </p:ext>
            </p:extLst>
          </p:nvPr>
        </p:nvGraphicFramePr>
        <p:xfrm>
          <a:off x="164420" y="1406992"/>
          <a:ext cx="5775732" cy="461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680120"/>
          </a:xfrm>
        </p:spPr>
        <p:txBody>
          <a:bodyPr/>
          <a:lstStyle/>
          <a:p>
            <a:r>
              <a:rPr lang="ru-RU" sz="1400" dirty="0" smtClean="0"/>
              <a:t>Сегменты: «Детская литература» и «Образование» стабильно растут, </a:t>
            </a:r>
            <a:br>
              <a:rPr lang="ru-RU" sz="1400" dirty="0" smtClean="0"/>
            </a:br>
            <a:r>
              <a:rPr lang="ru-RU" sz="1400" dirty="0" smtClean="0"/>
              <a:t>по нашей оценке учебный сегмент во 2пг восстановит положительный тренд. «Прикладная/профессиональная литература» незначительно падает в 2014 году, но 2015 году динамика становится положительной,  «Художественной литература» - стабильное падение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AD42-1E24-44D1-8EFC-6800222FE47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27584" y="6395648"/>
            <a:ext cx="88791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800" dirty="0" smtClean="0"/>
              <a:t>*Объем сегмента «Образование» 2013г</a:t>
            </a:r>
            <a:r>
              <a:rPr lang="en-US" sz="800" dirty="0" smtClean="0"/>
              <a:t>: </a:t>
            </a:r>
            <a:r>
              <a:rPr lang="ru-RU" sz="800" dirty="0" smtClean="0"/>
              <a:t>бюджет (школа) – 15</a:t>
            </a:r>
            <a:r>
              <a:rPr lang="en-US" sz="800" dirty="0" smtClean="0"/>
              <a:t>,</a:t>
            </a:r>
            <a:r>
              <a:rPr lang="ru-RU" sz="800" dirty="0" smtClean="0"/>
              <a:t>9 </a:t>
            </a:r>
            <a:r>
              <a:rPr lang="ru-RU" sz="800" dirty="0" err="1" smtClean="0"/>
              <a:t>млрд.р</a:t>
            </a:r>
            <a:r>
              <a:rPr lang="ru-RU" sz="800" dirty="0" smtClean="0"/>
              <a:t>.</a:t>
            </a:r>
            <a:r>
              <a:rPr lang="en-US" sz="800" dirty="0" smtClean="0"/>
              <a:t>,</a:t>
            </a:r>
            <a:r>
              <a:rPr lang="ru-RU" sz="800" dirty="0" smtClean="0"/>
              <a:t> бюджет(Вузы) – 0</a:t>
            </a:r>
            <a:r>
              <a:rPr lang="en-US" sz="800" dirty="0" smtClean="0"/>
              <a:t>,</a:t>
            </a:r>
            <a:r>
              <a:rPr lang="ru-RU" sz="800" dirty="0" smtClean="0"/>
              <a:t>8 </a:t>
            </a:r>
            <a:r>
              <a:rPr lang="ru-RU" sz="800" dirty="0" err="1" smtClean="0"/>
              <a:t>млрд.р</a:t>
            </a:r>
            <a:r>
              <a:rPr lang="ru-RU" sz="800" dirty="0" smtClean="0"/>
              <a:t>.</a:t>
            </a:r>
            <a:r>
              <a:rPr lang="en-US" sz="800" dirty="0" smtClean="0"/>
              <a:t>,</a:t>
            </a:r>
            <a:r>
              <a:rPr lang="ru-RU" sz="800" dirty="0" smtClean="0"/>
              <a:t> коммерческие продажи 8</a:t>
            </a:r>
            <a:r>
              <a:rPr lang="en-US" sz="800" dirty="0" smtClean="0"/>
              <a:t>,</a:t>
            </a:r>
            <a:r>
              <a:rPr lang="ru-RU" sz="800" dirty="0" smtClean="0"/>
              <a:t>9 </a:t>
            </a:r>
            <a:r>
              <a:rPr lang="ru-RU" sz="800" dirty="0" err="1" smtClean="0"/>
              <a:t>млрд.р</a:t>
            </a:r>
            <a:r>
              <a:rPr lang="ru-RU" sz="800" dirty="0" smtClean="0"/>
              <a:t>.</a:t>
            </a:r>
            <a:endParaRPr lang="ru-RU" sz="8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661931" y="2889112"/>
            <a:ext cx="520900" cy="526646"/>
            <a:chOff x="3737735" y="2717873"/>
            <a:chExt cx="520900" cy="526646"/>
          </a:xfrm>
        </p:grpSpPr>
        <p:cxnSp>
          <p:nvCxnSpPr>
            <p:cNvPr id="5" name="Прямая со стрелкой 4"/>
            <p:cNvCxnSpPr/>
            <p:nvPr/>
          </p:nvCxnSpPr>
          <p:spPr bwMode="auto">
            <a:xfrm flipH="1">
              <a:off x="3838861" y="2717873"/>
              <a:ext cx="262965" cy="52664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Овал 12"/>
            <p:cNvSpPr/>
            <p:nvPr>
              <p:custDataLst>
                <p:tags r:id="rId4"/>
              </p:custDataLst>
            </p:nvPr>
          </p:nvSpPr>
          <p:spPr bwMode="auto">
            <a:xfrm>
              <a:off x="3737735" y="2812139"/>
              <a:ext cx="520900" cy="29137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ru-RU" sz="1100" dirty="0" smtClean="0">
                  <a:solidFill>
                    <a:srgbClr val="FF0000"/>
                  </a:solidFill>
                  <a:sym typeface="Arial" charset="0"/>
                </a:rPr>
                <a:t>-6,2</a:t>
              </a:r>
              <a:r>
                <a:rPr lang="ru-RU" sz="1100" b="1" dirty="0" smtClean="0">
                  <a:solidFill>
                    <a:srgbClr val="FF0000"/>
                  </a:solidFill>
                  <a:sym typeface="Arial" charset="0"/>
                </a:rPr>
                <a:t>%</a:t>
              </a:r>
              <a:endParaRPr lang="en-US" sz="1100" b="1" dirty="0">
                <a:solidFill>
                  <a:srgbClr val="FF0000"/>
                </a:solidFill>
                <a:sym typeface="Arial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661931" y="3606316"/>
            <a:ext cx="520900" cy="521179"/>
            <a:chOff x="3758174" y="2712473"/>
            <a:chExt cx="520900" cy="521179"/>
          </a:xfrm>
        </p:grpSpPr>
        <p:cxnSp>
          <p:nvCxnSpPr>
            <p:cNvPr id="35" name="Прямая со стрелкой 34"/>
            <p:cNvCxnSpPr/>
            <p:nvPr/>
          </p:nvCxnSpPr>
          <p:spPr bwMode="auto">
            <a:xfrm>
              <a:off x="3878846" y="2712473"/>
              <a:ext cx="238677" cy="52117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6" name="Овал 35"/>
            <p:cNvSpPr/>
            <p:nvPr>
              <p:custDataLst>
                <p:tags r:id="rId3"/>
              </p:custDataLst>
            </p:nvPr>
          </p:nvSpPr>
          <p:spPr bwMode="auto">
            <a:xfrm>
              <a:off x="3758174" y="2788014"/>
              <a:ext cx="520900" cy="29137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ru-RU" sz="1100" dirty="0" smtClean="0">
                  <a:solidFill>
                    <a:srgbClr val="00B050"/>
                  </a:solidFill>
                  <a:sym typeface="Arial" charset="0"/>
                </a:rPr>
                <a:t>2,2%</a:t>
              </a:r>
              <a:endParaRPr lang="en-US" sz="1100" b="1" dirty="0">
                <a:solidFill>
                  <a:srgbClr val="00B050"/>
                </a:solidFill>
                <a:sym typeface="Arial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661931" y="4213472"/>
            <a:ext cx="520900" cy="545871"/>
            <a:chOff x="3748373" y="2686020"/>
            <a:chExt cx="520900" cy="545871"/>
          </a:xfrm>
        </p:grpSpPr>
        <p:cxnSp>
          <p:nvCxnSpPr>
            <p:cNvPr id="38" name="Прямая со стрелкой 37"/>
            <p:cNvCxnSpPr/>
            <p:nvPr/>
          </p:nvCxnSpPr>
          <p:spPr bwMode="auto">
            <a:xfrm>
              <a:off x="4008823" y="2686020"/>
              <a:ext cx="0" cy="54587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9" name="Овал 38"/>
            <p:cNvSpPr/>
            <p:nvPr>
              <p:custDataLst>
                <p:tags r:id="rId2"/>
              </p:custDataLst>
            </p:nvPr>
          </p:nvSpPr>
          <p:spPr bwMode="auto">
            <a:xfrm>
              <a:off x="3748373" y="2790602"/>
              <a:ext cx="520900" cy="29137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ru-RU" sz="1100" dirty="0" smtClean="0">
                  <a:solidFill>
                    <a:srgbClr val="00B050"/>
                  </a:solidFill>
                  <a:sym typeface="Arial" charset="0"/>
                </a:rPr>
                <a:t>0%</a:t>
              </a:r>
              <a:endParaRPr lang="en-US" sz="1100" b="1" dirty="0">
                <a:solidFill>
                  <a:srgbClr val="00B050"/>
                </a:solidFill>
                <a:sym typeface="Arial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132191" y="4981360"/>
            <a:ext cx="520900" cy="521179"/>
            <a:chOff x="3737735" y="2712473"/>
            <a:chExt cx="520900" cy="521179"/>
          </a:xfrm>
        </p:grpSpPr>
        <p:cxnSp>
          <p:nvCxnSpPr>
            <p:cNvPr id="41" name="Прямая со стрелкой 40"/>
            <p:cNvCxnSpPr/>
            <p:nvPr/>
          </p:nvCxnSpPr>
          <p:spPr bwMode="auto">
            <a:xfrm>
              <a:off x="3878846" y="2712473"/>
              <a:ext cx="238677" cy="52117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2" name="Овал 41"/>
            <p:cNvSpPr/>
            <p:nvPr>
              <p:custDataLst>
                <p:tags r:id="rId1"/>
              </p:custDataLst>
            </p:nvPr>
          </p:nvSpPr>
          <p:spPr bwMode="auto">
            <a:xfrm>
              <a:off x="3737735" y="2812139"/>
              <a:ext cx="520900" cy="29137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ru-RU" sz="1100" dirty="0" smtClean="0">
                  <a:solidFill>
                    <a:srgbClr val="00B050"/>
                  </a:solidFill>
                  <a:sym typeface="Arial" charset="0"/>
                </a:rPr>
                <a:t>1,6%</a:t>
              </a:r>
              <a:endParaRPr lang="en-US" sz="1100" b="1" dirty="0">
                <a:solidFill>
                  <a:srgbClr val="00B050"/>
                </a:solidFill>
                <a:sym typeface="Arial" charset="0"/>
              </a:endParaRPr>
            </a:p>
          </p:txBody>
        </p:sp>
      </p:grpSp>
      <p:graphicFrame>
        <p:nvGraphicFramePr>
          <p:cNvPr id="47" name="Диаграмма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907031"/>
              </p:ext>
            </p:extLst>
          </p:nvPr>
        </p:nvGraphicFramePr>
        <p:xfrm>
          <a:off x="5580112" y="2060848"/>
          <a:ext cx="3583232" cy="312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96933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Диаграмма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75169"/>
              </p:ext>
            </p:extLst>
          </p:nvPr>
        </p:nvGraphicFramePr>
        <p:xfrm>
          <a:off x="107504" y="1268760"/>
          <a:ext cx="561662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2290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think-cell Slide" r:id="rId15" imgW="0" imgH="0" progId="TCLayout.ActiveDocument.1">
                  <p:embed/>
                </p:oleObj>
              </mc:Choice>
              <mc:Fallback>
                <p:oleObj name="think-cell Slide" r:id="rId1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Прямоугольник 1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40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000" y="179999"/>
            <a:ext cx="82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"/>
            <a:r>
              <a:rPr lang="ru-RU" sz="1600" b="0" dirty="0" smtClean="0"/>
              <a:t>Каналы продаж: «Интернет»,  «Федеральные сети» и «Бюджетные организации» - драйверы роста всего книжного рынка, «Библиотеки» падают в 2014 году, объем канал в 2015 году трудно прогнозируем. </a:t>
            </a:r>
            <a:endParaRPr lang="ru-RU" sz="1600" b="0" dirty="0" smtClean="0">
              <a:solidFill>
                <a:srgbClr val="FF0000"/>
              </a:solidFill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sp>
        <p:nvSpPr>
          <p:cNvPr id="5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82000" y="228600"/>
            <a:ext cx="496888" cy="30638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11</a:t>
            </a:r>
            <a:endParaRPr lang="ru-RU" dirty="0"/>
          </a:p>
        </p:txBody>
      </p:sp>
      <p:grpSp>
        <p:nvGrpSpPr>
          <p:cNvPr id="59" name="Группа 58"/>
          <p:cNvGrpSpPr/>
          <p:nvPr/>
        </p:nvGrpSpPr>
        <p:grpSpPr>
          <a:xfrm>
            <a:off x="2987824" y="2420888"/>
            <a:ext cx="576064" cy="360040"/>
            <a:chOff x="3758174" y="2712473"/>
            <a:chExt cx="520900" cy="521179"/>
          </a:xfrm>
        </p:grpSpPr>
        <p:cxnSp>
          <p:nvCxnSpPr>
            <p:cNvPr id="60" name="Прямая со стрелкой 59"/>
            <p:cNvCxnSpPr/>
            <p:nvPr/>
          </p:nvCxnSpPr>
          <p:spPr bwMode="auto">
            <a:xfrm>
              <a:off x="3878846" y="2712473"/>
              <a:ext cx="238677" cy="52117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1" name="Овал 60"/>
            <p:cNvSpPr/>
            <p:nvPr>
              <p:custDataLst>
                <p:tags r:id="rId11"/>
              </p:custDataLst>
            </p:nvPr>
          </p:nvSpPr>
          <p:spPr bwMode="auto">
            <a:xfrm>
              <a:off x="3758174" y="2788014"/>
              <a:ext cx="520900" cy="29137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ru-RU" sz="1100" dirty="0" smtClean="0">
                  <a:solidFill>
                    <a:srgbClr val="00B050"/>
                  </a:solidFill>
                  <a:sym typeface="Arial" charset="0"/>
                </a:rPr>
                <a:t>14,8%</a:t>
              </a:r>
              <a:endParaRPr lang="en-US" sz="1100" b="1" dirty="0">
                <a:solidFill>
                  <a:srgbClr val="00B050"/>
                </a:solidFill>
                <a:sym typeface="Arial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2987824" y="2761964"/>
            <a:ext cx="576064" cy="360040"/>
            <a:chOff x="3758174" y="2712473"/>
            <a:chExt cx="520900" cy="521179"/>
          </a:xfrm>
        </p:grpSpPr>
        <p:cxnSp>
          <p:nvCxnSpPr>
            <p:cNvPr id="63" name="Прямая со стрелкой 62"/>
            <p:cNvCxnSpPr/>
            <p:nvPr/>
          </p:nvCxnSpPr>
          <p:spPr bwMode="auto">
            <a:xfrm>
              <a:off x="3878846" y="2712473"/>
              <a:ext cx="238677" cy="52117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4" name="Овал 63"/>
            <p:cNvSpPr/>
            <p:nvPr>
              <p:custDataLst>
                <p:tags r:id="rId10"/>
              </p:custDataLst>
            </p:nvPr>
          </p:nvSpPr>
          <p:spPr bwMode="auto">
            <a:xfrm>
              <a:off x="3758174" y="2788014"/>
              <a:ext cx="520900" cy="29137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ru-RU" sz="1100" dirty="0" smtClean="0">
                  <a:solidFill>
                    <a:srgbClr val="00B050"/>
                  </a:solidFill>
                  <a:sym typeface="Arial" charset="0"/>
                </a:rPr>
                <a:t>10,2%</a:t>
              </a:r>
              <a:endParaRPr lang="en-US" sz="1100" b="1" dirty="0">
                <a:solidFill>
                  <a:srgbClr val="00B050"/>
                </a:solidFill>
                <a:sym typeface="Arial" charset="0"/>
              </a:endParaRPr>
            </a:p>
          </p:txBody>
        </p:sp>
      </p:grpSp>
      <p:graphicFrame>
        <p:nvGraphicFramePr>
          <p:cNvPr id="57" name="Диаграмма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999216"/>
              </p:ext>
            </p:extLst>
          </p:nvPr>
        </p:nvGraphicFramePr>
        <p:xfrm>
          <a:off x="5219591" y="2286175"/>
          <a:ext cx="3924409" cy="3066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pSp>
        <p:nvGrpSpPr>
          <p:cNvPr id="65" name="Группа 64"/>
          <p:cNvGrpSpPr/>
          <p:nvPr/>
        </p:nvGrpSpPr>
        <p:grpSpPr>
          <a:xfrm>
            <a:off x="3491880" y="3956419"/>
            <a:ext cx="576064" cy="360040"/>
            <a:chOff x="3758174" y="2712473"/>
            <a:chExt cx="520900" cy="521179"/>
          </a:xfrm>
        </p:grpSpPr>
        <p:cxnSp>
          <p:nvCxnSpPr>
            <p:cNvPr id="66" name="Прямая со стрелкой 65"/>
            <p:cNvCxnSpPr/>
            <p:nvPr/>
          </p:nvCxnSpPr>
          <p:spPr bwMode="auto">
            <a:xfrm>
              <a:off x="3878846" y="2712473"/>
              <a:ext cx="238677" cy="52117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7" name="Овал 66"/>
            <p:cNvSpPr/>
            <p:nvPr>
              <p:custDataLst>
                <p:tags r:id="rId9"/>
              </p:custDataLst>
            </p:nvPr>
          </p:nvSpPr>
          <p:spPr bwMode="auto">
            <a:xfrm>
              <a:off x="3758174" y="2788014"/>
              <a:ext cx="520900" cy="29137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ru-RU" sz="1100" dirty="0" smtClean="0">
                  <a:solidFill>
                    <a:srgbClr val="00B050"/>
                  </a:solidFill>
                  <a:sym typeface="Arial" charset="0"/>
                </a:rPr>
                <a:t>1%</a:t>
              </a:r>
              <a:endParaRPr lang="en-US" sz="1100" b="1" dirty="0">
                <a:solidFill>
                  <a:srgbClr val="00B050"/>
                </a:solidFill>
                <a:sym typeface="Arial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 rot="1309165">
            <a:off x="2829352" y="4777117"/>
            <a:ext cx="571009" cy="376749"/>
            <a:chOff x="3760006" y="2686020"/>
            <a:chExt cx="520900" cy="545871"/>
          </a:xfrm>
        </p:grpSpPr>
        <p:cxnSp>
          <p:nvCxnSpPr>
            <p:cNvPr id="72" name="Прямая со стрелкой 71"/>
            <p:cNvCxnSpPr/>
            <p:nvPr/>
          </p:nvCxnSpPr>
          <p:spPr bwMode="auto">
            <a:xfrm>
              <a:off x="4008823" y="2686020"/>
              <a:ext cx="0" cy="54587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3" name="Овал 72"/>
            <p:cNvSpPr/>
            <p:nvPr>
              <p:custDataLst>
                <p:tags r:id="rId8"/>
              </p:custDataLst>
            </p:nvPr>
          </p:nvSpPr>
          <p:spPr bwMode="auto">
            <a:xfrm rot="20290835">
              <a:off x="3760006" y="2768335"/>
              <a:ext cx="520900" cy="29137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 smtClean="0">
                  <a:solidFill>
                    <a:srgbClr val="FF0000"/>
                  </a:solidFill>
                  <a:sym typeface="Arial" charset="0"/>
                </a:rPr>
                <a:t>-50%</a:t>
              </a:r>
              <a:endParaRPr lang="en-US" sz="1100" b="1" dirty="0">
                <a:solidFill>
                  <a:srgbClr val="FF0000"/>
                </a:solidFill>
                <a:sym typeface="Arial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3889284" y="3151679"/>
            <a:ext cx="534160" cy="393170"/>
            <a:chOff x="3737735" y="2717873"/>
            <a:chExt cx="520900" cy="526646"/>
          </a:xfrm>
        </p:grpSpPr>
        <p:cxnSp>
          <p:nvCxnSpPr>
            <p:cNvPr id="75" name="Прямая со стрелкой 74"/>
            <p:cNvCxnSpPr/>
            <p:nvPr/>
          </p:nvCxnSpPr>
          <p:spPr bwMode="auto">
            <a:xfrm flipH="1">
              <a:off x="3838861" y="2717873"/>
              <a:ext cx="262965" cy="52664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6" name="Овал 75"/>
            <p:cNvSpPr/>
            <p:nvPr>
              <p:custDataLst>
                <p:tags r:id="rId7"/>
              </p:custDataLst>
            </p:nvPr>
          </p:nvSpPr>
          <p:spPr bwMode="auto">
            <a:xfrm>
              <a:off x="3737735" y="2812139"/>
              <a:ext cx="520900" cy="29137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ru-RU" sz="1100" dirty="0" smtClean="0">
                  <a:solidFill>
                    <a:srgbClr val="FF0000"/>
                  </a:solidFill>
                  <a:sym typeface="Arial" charset="0"/>
                </a:rPr>
                <a:t>-4</a:t>
              </a:r>
              <a:r>
                <a:rPr lang="ru-RU" sz="1100" b="1" dirty="0" smtClean="0">
                  <a:solidFill>
                    <a:srgbClr val="FF0000"/>
                  </a:solidFill>
                  <a:sym typeface="Arial" charset="0"/>
                </a:rPr>
                <a:t>%</a:t>
              </a:r>
              <a:endParaRPr lang="en-US" sz="1100" b="1" dirty="0">
                <a:solidFill>
                  <a:srgbClr val="FF0000"/>
                </a:solidFill>
                <a:sym typeface="Arial" charset="0"/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2987824" y="3544849"/>
            <a:ext cx="534160" cy="393170"/>
            <a:chOff x="3737735" y="2717873"/>
            <a:chExt cx="520900" cy="526646"/>
          </a:xfrm>
        </p:grpSpPr>
        <p:cxnSp>
          <p:nvCxnSpPr>
            <p:cNvPr id="78" name="Прямая со стрелкой 77"/>
            <p:cNvCxnSpPr/>
            <p:nvPr/>
          </p:nvCxnSpPr>
          <p:spPr bwMode="auto">
            <a:xfrm flipH="1">
              <a:off x="3838861" y="2717873"/>
              <a:ext cx="262965" cy="52664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9" name="Овал 78"/>
            <p:cNvSpPr/>
            <p:nvPr>
              <p:custDataLst>
                <p:tags r:id="rId6"/>
              </p:custDataLst>
            </p:nvPr>
          </p:nvSpPr>
          <p:spPr bwMode="auto">
            <a:xfrm>
              <a:off x="3737735" y="2812139"/>
              <a:ext cx="520900" cy="29137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ru-RU" sz="1100" dirty="0" smtClean="0">
                  <a:solidFill>
                    <a:srgbClr val="FF0000"/>
                  </a:solidFill>
                  <a:sym typeface="Arial" charset="0"/>
                </a:rPr>
                <a:t>-2,5</a:t>
              </a:r>
              <a:r>
                <a:rPr lang="ru-RU" sz="1100" b="1" dirty="0" smtClean="0">
                  <a:solidFill>
                    <a:srgbClr val="FF0000"/>
                  </a:solidFill>
                  <a:sym typeface="Arial" charset="0"/>
                </a:rPr>
                <a:t>%</a:t>
              </a:r>
              <a:endParaRPr lang="en-US" sz="1100" b="1" dirty="0">
                <a:solidFill>
                  <a:srgbClr val="FF0000"/>
                </a:solidFill>
                <a:sym typeface="Arial" charset="0"/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3008776" y="4347913"/>
            <a:ext cx="534160" cy="393170"/>
            <a:chOff x="3737735" y="2717873"/>
            <a:chExt cx="520900" cy="526646"/>
          </a:xfrm>
        </p:grpSpPr>
        <p:cxnSp>
          <p:nvCxnSpPr>
            <p:cNvPr id="81" name="Прямая со стрелкой 80"/>
            <p:cNvCxnSpPr/>
            <p:nvPr/>
          </p:nvCxnSpPr>
          <p:spPr bwMode="auto">
            <a:xfrm flipH="1">
              <a:off x="3838861" y="2717873"/>
              <a:ext cx="262965" cy="52664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2" name="Овал 81"/>
            <p:cNvSpPr/>
            <p:nvPr>
              <p:custDataLst>
                <p:tags r:id="rId5"/>
              </p:custDataLst>
            </p:nvPr>
          </p:nvSpPr>
          <p:spPr bwMode="auto">
            <a:xfrm>
              <a:off x="3737735" y="2812139"/>
              <a:ext cx="520900" cy="29137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ru-RU" sz="1100" dirty="0" smtClean="0">
                  <a:solidFill>
                    <a:srgbClr val="FF0000"/>
                  </a:solidFill>
                  <a:sym typeface="Arial" charset="0"/>
                </a:rPr>
                <a:t>-4,5</a:t>
              </a:r>
              <a:r>
                <a:rPr lang="ru-RU" sz="1100" b="1" dirty="0" smtClean="0">
                  <a:solidFill>
                    <a:srgbClr val="FF0000"/>
                  </a:solidFill>
                  <a:sym typeface="Arial" charset="0"/>
                </a:rPr>
                <a:t>%</a:t>
              </a:r>
              <a:endParaRPr lang="en-US" sz="1100" b="1" dirty="0">
                <a:solidFill>
                  <a:srgbClr val="FF0000"/>
                </a:solidFill>
                <a:sym typeface="Arial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2845396" y="5150977"/>
            <a:ext cx="534160" cy="393170"/>
            <a:chOff x="3737735" y="2717873"/>
            <a:chExt cx="520900" cy="526646"/>
          </a:xfrm>
        </p:grpSpPr>
        <p:cxnSp>
          <p:nvCxnSpPr>
            <p:cNvPr id="84" name="Прямая со стрелкой 83"/>
            <p:cNvCxnSpPr/>
            <p:nvPr/>
          </p:nvCxnSpPr>
          <p:spPr bwMode="auto">
            <a:xfrm flipH="1">
              <a:off x="3838861" y="2717873"/>
              <a:ext cx="262965" cy="52664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5" name="Овал 84"/>
            <p:cNvSpPr/>
            <p:nvPr>
              <p:custDataLst>
                <p:tags r:id="rId4"/>
              </p:custDataLst>
            </p:nvPr>
          </p:nvSpPr>
          <p:spPr bwMode="auto">
            <a:xfrm>
              <a:off x="3737735" y="2812139"/>
              <a:ext cx="520900" cy="29137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ru-RU" sz="1100" dirty="0" smtClean="0">
                  <a:solidFill>
                    <a:srgbClr val="FF0000"/>
                  </a:solidFill>
                  <a:sym typeface="Arial" charset="0"/>
                </a:rPr>
                <a:t>-27</a:t>
              </a:r>
              <a:r>
                <a:rPr lang="ru-RU" sz="1100" b="1" dirty="0" smtClean="0">
                  <a:solidFill>
                    <a:srgbClr val="FF0000"/>
                  </a:solidFill>
                  <a:sym typeface="Arial" charset="0"/>
                </a:rPr>
                <a:t>%</a:t>
              </a:r>
              <a:endParaRPr lang="en-US" sz="1100" b="1" dirty="0">
                <a:solidFill>
                  <a:srgbClr val="FF0000"/>
                </a:solidFill>
                <a:sym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87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Диаграмма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578143"/>
              </p:ext>
            </p:extLst>
          </p:nvPr>
        </p:nvGraphicFramePr>
        <p:xfrm>
          <a:off x="612000" y="1089000"/>
          <a:ext cx="8136464" cy="493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936" cy="702518"/>
          </a:xfrm>
        </p:spPr>
        <p:txBody>
          <a:bodyPr/>
          <a:lstStyle/>
          <a:p>
            <a:r>
              <a:rPr lang="ru-RU" sz="1600" dirty="0" smtClean="0"/>
              <a:t>Коммерческий рынок РФ по регионам в млрд. руб. * </a:t>
            </a:r>
            <a:br>
              <a:rPr lang="ru-RU" sz="1600" dirty="0" smtClean="0"/>
            </a:br>
            <a:r>
              <a:rPr lang="ru-RU" sz="1600" dirty="0" smtClean="0"/>
              <a:t>Растущие регионы: Сибирь и ДВ, Урал, Южный. </a:t>
            </a:r>
            <a:r>
              <a:rPr lang="ru-RU" sz="1600" dirty="0" err="1" smtClean="0"/>
              <a:t>Стагнирующий</a:t>
            </a:r>
            <a:r>
              <a:rPr lang="en-US" sz="1600" dirty="0" smtClean="0"/>
              <a:t> </a:t>
            </a:r>
            <a:r>
              <a:rPr lang="ru-RU" sz="1600" dirty="0" smtClean="0"/>
              <a:t>-</a:t>
            </a:r>
            <a:r>
              <a:rPr lang="en-US" sz="1600" dirty="0" smtClean="0"/>
              <a:t> </a:t>
            </a:r>
            <a:r>
              <a:rPr lang="ru-RU" sz="1600" dirty="0" smtClean="0"/>
              <a:t>Центральный. Падающие – Северо-Западный и Приволжский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AD42-1E24-44D1-8EFC-6800222FE47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899592" y="6365850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Без рынка бюджетных продаж и канала неструктурированных продаж</a:t>
            </a:r>
            <a:endParaRPr lang="ru-RU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3851920" y="2924944"/>
            <a:ext cx="576064" cy="432048"/>
            <a:chOff x="3737735" y="2717873"/>
            <a:chExt cx="520900" cy="526646"/>
          </a:xfrm>
        </p:grpSpPr>
        <p:cxnSp>
          <p:nvCxnSpPr>
            <p:cNvPr id="41" name="Прямая со стрелкой 40"/>
            <p:cNvCxnSpPr/>
            <p:nvPr/>
          </p:nvCxnSpPr>
          <p:spPr bwMode="auto">
            <a:xfrm flipH="1">
              <a:off x="3838861" y="2717873"/>
              <a:ext cx="262965" cy="52664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2" name="Овал 41"/>
            <p:cNvSpPr/>
            <p:nvPr>
              <p:custDataLst>
                <p:tags r:id="rId6"/>
              </p:custDataLst>
            </p:nvPr>
          </p:nvSpPr>
          <p:spPr bwMode="auto">
            <a:xfrm>
              <a:off x="3737735" y="2812139"/>
              <a:ext cx="520900" cy="29137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ru-RU" sz="1100" dirty="0" smtClean="0">
                  <a:solidFill>
                    <a:srgbClr val="FF0000"/>
                  </a:solidFill>
                  <a:sym typeface="Arial" charset="0"/>
                </a:rPr>
                <a:t>-2,3</a:t>
              </a:r>
              <a:r>
                <a:rPr lang="ru-RU" sz="1100" b="1" dirty="0" smtClean="0">
                  <a:solidFill>
                    <a:srgbClr val="FF0000"/>
                  </a:solidFill>
                  <a:sym typeface="Arial" charset="0"/>
                </a:rPr>
                <a:t>%</a:t>
              </a:r>
              <a:endParaRPr lang="en-US" sz="1100" b="1" dirty="0">
                <a:solidFill>
                  <a:srgbClr val="FF0000"/>
                </a:solidFill>
                <a:sym typeface="Arial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465095" y="3434326"/>
            <a:ext cx="576064" cy="432048"/>
            <a:chOff x="3737735" y="2717873"/>
            <a:chExt cx="520900" cy="526646"/>
          </a:xfrm>
        </p:grpSpPr>
        <p:cxnSp>
          <p:nvCxnSpPr>
            <p:cNvPr id="44" name="Прямая со стрелкой 43"/>
            <p:cNvCxnSpPr/>
            <p:nvPr/>
          </p:nvCxnSpPr>
          <p:spPr bwMode="auto">
            <a:xfrm flipH="1">
              <a:off x="3838861" y="2717873"/>
              <a:ext cx="262965" cy="52664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5" name="Овал 44"/>
            <p:cNvSpPr/>
            <p:nvPr>
              <p:custDataLst>
                <p:tags r:id="rId5"/>
              </p:custDataLst>
            </p:nvPr>
          </p:nvSpPr>
          <p:spPr bwMode="auto">
            <a:xfrm>
              <a:off x="3737735" y="2812139"/>
              <a:ext cx="520900" cy="29137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ru-RU" sz="1100" dirty="0" smtClean="0">
                  <a:solidFill>
                    <a:srgbClr val="FF0000"/>
                  </a:solidFill>
                  <a:sym typeface="Arial" charset="0"/>
                </a:rPr>
                <a:t>-2,5</a:t>
              </a:r>
              <a:r>
                <a:rPr lang="ru-RU" sz="1100" b="1" dirty="0" smtClean="0">
                  <a:solidFill>
                    <a:srgbClr val="FF0000"/>
                  </a:solidFill>
                  <a:sym typeface="Arial" charset="0"/>
                </a:rPr>
                <a:t>%</a:t>
              </a:r>
              <a:endParaRPr lang="en-US" sz="1100" b="1" dirty="0">
                <a:solidFill>
                  <a:srgbClr val="FF0000"/>
                </a:solidFill>
                <a:sym typeface="Arial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387691" y="3997624"/>
            <a:ext cx="576064" cy="493431"/>
            <a:chOff x="3737735" y="2672852"/>
            <a:chExt cx="520900" cy="601469"/>
          </a:xfrm>
        </p:grpSpPr>
        <p:cxnSp>
          <p:nvCxnSpPr>
            <p:cNvPr id="47" name="Прямая со стрелкой 46"/>
            <p:cNvCxnSpPr/>
            <p:nvPr/>
          </p:nvCxnSpPr>
          <p:spPr bwMode="auto">
            <a:xfrm>
              <a:off x="3819225" y="2672852"/>
              <a:ext cx="349783" cy="60146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8" name="Овал 47"/>
            <p:cNvSpPr/>
            <p:nvPr>
              <p:custDataLst>
                <p:tags r:id="rId4"/>
              </p:custDataLst>
            </p:nvPr>
          </p:nvSpPr>
          <p:spPr bwMode="auto">
            <a:xfrm>
              <a:off x="3737735" y="2812139"/>
              <a:ext cx="520900" cy="29137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ru-RU" sz="1100" dirty="0" smtClean="0">
                  <a:solidFill>
                    <a:srgbClr val="00B050"/>
                  </a:solidFill>
                  <a:sym typeface="Arial" charset="0"/>
                </a:rPr>
                <a:t>1,3</a:t>
              </a:r>
              <a:r>
                <a:rPr lang="ru-RU" sz="1100" b="1" dirty="0" smtClean="0">
                  <a:solidFill>
                    <a:srgbClr val="00B050"/>
                  </a:solidFill>
                  <a:sym typeface="Arial" charset="0"/>
                </a:rPr>
                <a:t>%</a:t>
              </a:r>
              <a:endParaRPr lang="en-US" sz="1100" b="1" dirty="0">
                <a:solidFill>
                  <a:srgbClr val="00B050"/>
                </a:solidFill>
                <a:sym typeface="Arial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3387691" y="4556868"/>
            <a:ext cx="576064" cy="493431"/>
            <a:chOff x="3737735" y="2672852"/>
            <a:chExt cx="520900" cy="601469"/>
          </a:xfrm>
        </p:grpSpPr>
        <p:cxnSp>
          <p:nvCxnSpPr>
            <p:cNvPr id="50" name="Прямая со стрелкой 49"/>
            <p:cNvCxnSpPr/>
            <p:nvPr/>
          </p:nvCxnSpPr>
          <p:spPr bwMode="auto">
            <a:xfrm>
              <a:off x="3819225" y="2672852"/>
              <a:ext cx="349783" cy="60146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1" name="Овал 50"/>
            <p:cNvSpPr/>
            <p:nvPr>
              <p:custDataLst>
                <p:tags r:id="rId3"/>
              </p:custDataLst>
            </p:nvPr>
          </p:nvSpPr>
          <p:spPr bwMode="auto">
            <a:xfrm>
              <a:off x="3737735" y="2812139"/>
              <a:ext cx="520900" cy="29137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ru-RU" sz="1100" dirty="0" smtClean="0">
                  <a:solidFill>
                    <a:srgbClr val="00B050"/>
                  </a:solidFill>
                  <a:sym typeface="Arial" charset="0"/>
                </a:rPr>
                <a:t>0,6</a:t>
              </a:r>
              <a:r>
                <a:rPr lang="ru-RU" sz="1100" b="1" dirty="0" smtClean="0">
                  <a:solidFill>
                    <a:srgbClr val="00B050"/>
                  </a:solidFill>
                  <a:sym typeface="Arial" charset="0"/>
                </a:rPr>
                <a:t>%</a:t>
              </a:r>
              <a:endParaRPr lang="en-US" sz="1100" b="1" dirty="0">
                <a:solidFill>
                  <a:srgbClr val="00B050"/>
                </a:solidFill>
                <a:sym typeface="Arial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383191" y="5066251"/>
            <a:ext cx="576064" cy="493431"/>
            <a:chOff x="3737735" y="2672852"/>
            <a:chExt cx="520900" cy="601469"/>
          </a:xfrm>
        </p:grpSpPr>
        <p:cxnSp>
          <p:nvCxnSpPr>
            <p:cNvPr id="53" name="Прямая со стрелкой 52"/>
            <p:cNvCxnSpPr/>
            <p:nvPr/>
          </p:nvCxnSpPr>
          <p:spPr bwMode="auto">
            <a:xfrm>
              <a:off x="3819225" y="2672852"/>
              <a:ext cx="349783" cy="60146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4" name="Овал 53"/>
            <p:cNvSpPr/>
            <p:nvPr>
              <p:custDataLst>
                <p:tags r:id="rId2"/>
              </p:custDataLst>
            </p:nvPr>
          </p:nvSpPr>
          <p:spPr bwMode="auto">
            <a:xfrm>
              <a:off x="3737735" y="2812139"/>
              <a:ext cx="520900" cy="29137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ru-RU" sz="1100" dirty="0" smtClean="0">
                  <a:solidFill>
                    <a:srgbClr val="00B050"/>
                  </a:solidFill>
                  <a:sym typeface="Arial" charset="0"/>
                </a:rPr>
                <a:t>0,6</a:t>
              </a:r>
              <a:r>
                <a:rPr lang="ru-RU" sz="1100" b="1" dirty="0" smtClean="0">
                  <a:solidFill>
                    <a:srgbClr val="00B050"/>
                  </a:solidFill>
                  <a:sym typeface="Arial" charset="0"/>
                </a:rPr>
                <a:t>%</a:t>
              </a:r>
              <a:endParaRPr lang="en-US" sz="1100" b="1" dirty="0">
                <a:solidFill>
                  <a:srgbClr val="00B050"/>
                </a:solidFill>
                <a:sym typeface="Arial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364088" y="2420888"/>
            <a:ext cx="576064" cy="504056"/>
            <a:chOff x="3737735" y="2660574"/>
            <a:chExt cx="520900" cy="614420"/>
          </a:xfrm>
        </p:grpSpPr>
        <p:cxnSp>
          <p:nvCxnSpPr>
            <p:cNvPr id="56" name="Прямая со стрелкой 55"/>
            <p:cNvCxnSpPr/>
            <p:nvPr/>
          </p:nvCxnSpPr>
          <p:spPr bwMode="auto">
            <a:xfrm>
              <a:off x="3998185" y="2660574"/>
              <a:ext cx="0" cy="61442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7" name="Овал 56"/>
            <p:cNvSpPr/>
            <p:nvPr>
              <p:custDataLst>
                <p:tags r:id="rId1"/>
              </p:custDataLst>
            </p:nvPr>
          </p:nvSpPr>
          <p:spPr bwMode="auto">
            <a:xfrm>
              <a:off x="3737735" y="2764447"/>
              <a:ext cx="520900" cy="29137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ru-RU" sz="1100" dirty="0">
                  <a:solidFill>
                    <a:srgbClr val="00B050"/>
                  </a:solidFill>
                  <a:sym typeface="Arial" charset="0"/>
                </a:rPr>
                <a:t>0</a:t>
              </a:r>
              <a:r>
                <a:rPr lang="ru-RU" sz="1100" b="1" dirty="0" smtClean="0">
                  <a:solidFill>
                    <a:srgbClr val="00B050"/>
                  </a:solidFill>
                  <a:sym typeface="Arial" charset="0"/>
                </a:rPr>
                <a:t>%</a:t>
              </a:r>
              <a:endParaRPr lang="en-US" sz="1100" b="1" dirty="0">
                <a:solidFill>
                  <a:srgbClr val="00B050"/>
                </a:solidFill>
                <a:sym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951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134672" cy="702518"/>
          </a:xfrm>
        </p:spPr>
        <p:txBody>
          <a:bodyPr/>
          <a:lstStyle/>
          <a:p>
            <a:r>
              <a:rPr lang="ru-RU" sz="1600" dirty="0" smtClean="0"/>
              <a:t>Прирост конечных продажи книг в крупной специализированной рознице подтверждает рыночные тенденции.</a:t>
            </a:r>
            <a:r>
              <a:rPr lang="en-US" sz="1600" dirty="0" smtClean="0"/>
              <a:t>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AD42-1E24-44D1-8EFC-6800222FE47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132923"/>
              </p:ext>
            </p:extLst>
          </p:nvPr>
        </p:nvGraphicFramePr>
        <p:xfrm>
          <a:off x="612000" y="1089000"/>
          <a:ext cx="8064456" cy="486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9592" y="6365850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Без учета сети продаж «Буквы»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09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Объект 8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Прямоугольник 7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ru-RU" sz="1200"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221" name="Номер слайда 3"/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8444012" y="333375"/>
            <a:ext cx="5144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l" eaLnBrk="1" hangingPunct="1"/>
            <a:fld id="{8A3B1135-8A19-504E-91B3-9A15E3BB855E}" type="slidenum">
              <a:rPr lang="ru-RU" sz="1400"/>
              <a:pPr algn="l" eaLnBrk="1" hangingPunct="1"/>
              <a:t>14</a:t>
            </a:fld>
            <a:endParaRPr lang="ru-RU" sz="1400" dirty="0"/>
          </a:p>
        </p:txBody>
      </p:sp>
      <p:sp>
        <p:nvSpPr>
          <p:cNvPr id="18" name="Название 1"/>
          <p:cNvSpPr>
            <a:spLocks noGrp="1"/>
          </p:cNvSpPr>
          <p:nvPr>
            <p:ph type="title"/>
          </p:nvPr>
        </p:nvSpPr>
        <p:spPr>
          <a:xfrm>
            <a:off x="179512" y="0"/>
            <a:ext cx="85217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400" kern="1200" dirty="0"/>
              <a:t>Рынок электронной книги в России также устойчиво растет в течение последних четырех лет в среднем на </a:t>
            </a:r>
            <a:r>
              <a:rPr lang="en-US" sz="1400" kern="1200" dirty="0"/>
              <a:t>99,4% </a:t>
            </a:r>
            <a:r>
              <a:rPr lang="ru-RU" sz="1400" kern="1200" dirty="0"/>
              <a:t>в год. При сохранении данных темпов роста доля электронной книги скоро (не позже 2017 года) составить 5</a:t>
            </a:r>
            <a:r>
              <a:rPr lang="en-US" sz="1400" kern="1200" dirty="0"/>
              <a:t>%</a:t>
            </a:r>
            <a:r>
              <a:rPr lang="ru-RU" sz="1400" kern="1200" dirty="0"/>
              <a:t> от всего книжного рынка или около 3</a:t>
            </a:r>
            <a:r>
              <a:rPr lang="en-US" sz="1400" kern="1200" dirty="0"/>
              <a:t>,0 </a:t>
            </a:r>
            <a:r>
              <a:rPr lang="ru-RU" sz="1400" kern="1200" dirty="0"/>
              <a:t>млрд. рублей</a:t>
            </a:r>
          </a:p>
        </p:txBody>
      </p: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5580112" y="5827435"/>
            <a:ext cx="2895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defTabSz="457200">
              <a:lnSpc>
                <a:spcPct val="100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Источник: Аналитика компании «</a:t>
            </a:r>
            <a:r>
              <a:rPr lang="ru-RU" sz="1200" dirty="0" err="1" smtClean="0">
                <a:solidFill>
                  <a:prstClr val="black"/>
                </a:solidFill>
              </a:rPr>
              <a:t>ЛитРес</a:t>
            </a:r>
            <a:r>
              <a:rPr lang="ru-RU" sz="1200" dirty="0" smtClean="0">
                <a:solidFill>
                  <a:prstClr val="black"/>
                </a:solidFill>
              </a:rPr>
              <a:t>»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1132084"/>
            <a:ext cx="7632689" cy="447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4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Наметилась тенденция перевеса позитивных рыночных факторов над негативными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200150"/>
            <a:ext cx="6552728" cy="356642"/>
          </a:xfrm>
        </p:spPr>
        <p:txBody>
          <a:bodyPr/>
          <a:lstStyle/>
          <a:p>
            <a:pPr algn="ctr"/>
            <a:r>
              <a:rPr lang="ru-RU" dirty="0" smtClean="0"/>
              <a:t>Факторы</a:t>
            </a:r>
            <a:r>
              <a:rPr lang="en-US" dirty="0" smtClean="0"/>
              <a:t>,</a:t>
            </a:r>
            <a:r>
              <a:rPr lang="ru-RU" dirty="0" smtClean="0"/>
              <a:t> определяющие динамику рынка: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16416" y="332656"/>
            <a:ext cx="496888" cy="306388"/>
          </a:xfrm>
        </p:spPr>
        <p:txBody>
          <a:bodyPr/>
          <a:lstStyle/>
          <a:p>
            <a:pPr>
              <a:defRPr/>
            </a:pPr>
            <a:fld id="{5A79AD42-1E24-44D1-8EFC-6800222FE47D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13" name="Схема 12"/>
          <p:cNvGraphicFramePr/>
          <p:nvPr>
            <p:extLst/>
          </p:nvPr>
        </p:nvGraphicFramePr>
        <p:xfrm>
          <a:off x="1043608" y="1124744"/>
          <a:ext cx="756084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3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Итоги по актуальным задачам 2013-2014гг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AD42-1E24-44D1-8EFC-6800222FE47D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140540"/>
              </p:ext>
            </p:extLst>
          </p:nvPr>
        </p:nvGraphicFramePr>
        <p:xfrm>
          <a:off x="685800" y="1200150"/>
          <a:ext cx="7772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6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Объект 2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854011" y="2078210"/>
            <a:ext cx="4110477" cy="3945253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33000"/>
                </a:schemeClr>
              </a:gs>
              <a:gs pos="100000">
                <a:schemeClr val="bg1">
                  <a:lumMod val="75000"/>
                  <a:alpha val="36000"/>
                </a:schemeClr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810" y="378465"/>
            <a:ext cx="7772400" cy="609600"/>
          </a:xfrm>
        </p:spPr>
        <p:txBody>
          <a:bodyPr/>
          <a:lstStyle/>
          <a:p>
            <a:r>
              <a:rPr lang="ru-RU" sz="1600" dirty="0"/>
              <a:t>Цель проекта – </a:t>
            </a:r>
            <a:r>
              <a:rPr lang="ru-RU" sz="1600" dirty="0" smtClean="0"/>
              <a:t>разработать интегральный индекс и оценить с его помощью развитость инфраструктуры </a:t>
            </a:r>
            <a:r>
              <a:rPr lang="ru-RU" sz="1600" dirty="0"/>
              <a:t>для </a:t>
            </a:r>
            <a:r>
              <a:rPr lang="ru-RU" sz="1600" dirty="0" smtClean="0"/>
              <a:t>чтения литературы </a:t>
            </a:r>
            <a:r>
              <a:rPr lang="ru-RU" sz="1600" dirty="0"/>
              <a:t>в российских </a:t>
            </a:r>
            <a:r>
              <a:rPr lang="ru-RU" sz="1600" dirty="0" smtClean="0"/>
              <a:t>регионах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84336" y="151169"/>
            <a:ext cx="8642350" cy="215900"/>
          </a:xfrm>
        </p:spPr>
        <p:txBody>
          <a:bodyPr/>
          <a:lstStyle/>
          <a:p>
            <a:pPr marL="0" lvl="0" indent="0" fontAlgn="auto">
              <a:spcAft>
                <a:spcPts val="0"/>
              </a:spcAft>
              <a:buClr>
                <a:srgbClr val="7A1600"/>
              </a:buClr>
              <a:buSzTx/>
            </a:pPr>
            <a:r>
              <a:rPr lang="ru-RU" sz="1200" kern="1200" dirty="0">
                <a:solidFill>
                  <a:schemeClr val="tx1"/>
                </a:solidFill>
              </a:rPr>
              <a:t>Проект «Культурная карта России. Литература. Чтение»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907703" y="6338136"/>
            <a:ext cx="6270507" cy="331223"/>
          </a:xfrm>
        </p:spPr>
        <p:txBody>
          <a:bodyPr/>
          <a:lstStyle/>
          <a:p>
            <a:r>
              <a:rPr lang="ru-RU" dirty="0" smtClean="0"/>
              <a:t>Источник: </a:t>
            </a:r>
            <a:r>
              <a:rPr lang="ru-RU" dirty="0"/>
              <a:t>«Культурная карта России. Литература. Чтение» </a:t>
            </a:r>
            <a:r>
              <a:rPr lang="ru-RU" dirty="0" smtClean="0"/>
              <a:t> – отраслевой </a:t>
            </a:r>
            <a:r>
              <a:rPr lang="ru-RU" dirty="0"/>
              <a:t>проект Российского </a:t>
            </a:r>
            <a:r>
              <a:rPr lang="ru-RU" dirty="0" smtClean="0"/>
              <a:t>книжного союза</a:t>
            </a:r>
            <a:r>
              <a:rPr lang="ru-RU" dirty="0"/>
              <a:t>, Федерального агентства по печати и </a:t>
            </a:r>
            <a:r>
              <a:rPr lang="ru-RU" dirty="0" smtClean="0"/>
              <a:t>массовым коммуникациям</a:t>
            </a:r>
            <a:r>
              <a:rPr lang="ru-RU" dirty="0"/>
              <a:t>, Российской библиотечной ассоциации и </a:t>
            </a:r>
            <a:r>
              <a:rPr lang="ru-RU" dirty="0" smtClean="0"/>
              <a:t>журнала «</a:t>
            </a:r>
            <a:r>
              <a:rPr lang="ru-RU" dirty="0"/>
              <a:t>Книжная индустрия»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5223" y="1957094"/>
            <a:ext cx="3816000" cy="72008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72000" rIns="72000" bIns="72000" rtlCol="0" anchor="ctr"/>
          <a:lstStyle/>
          <a:p>
            <a:pPr lvl="0" algn="ctr"/>
            <a:r>
              <a:rPr lang="ru-RU" sz="1200" dirty="0">
                <a:solidFill>
                  <a:schemeClr val="tx1"/>
                </a:solidFill>
              </a:rPr>
              <a:t>Анализ текущего состояния книжной отрасли и каналов распространения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99176" y="2078210"/>
            <a:ext cx="552113" cy="477849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05223" y="2832212"/>
            <a:ext cx="3816000" cy="72008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72000" rIns="72000" bIns="72000" rtlCol="0" anchor="ctr"/>
          <a:lstStyle/>
          <a:p>
            <a:pPr lvl="0" algn="ctr"/>
            <a:r>
              <a:rPr lang="ru-RU" sz="1200" dirty="0">
                <a:solidFill>
                  <a:schemeClr val="tx1"/>
                </a:solidFill>
              </a:rPr>
              <a:t>Мониторинг обеспеченности населения РФ книготорговыми объектами, библиотеками…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99176" y="2953328"/>
            <a:ext cx="552113" cy="477849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05223" y="3696308"/>
            <a:ext cx="3816000" cy="72008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72000" rIns="72000" bIns="72000" rtlCol="0" anchor="ctr"/>
          <a:lstStyle/>
          <a:p>
            <a:pPr lvl="0" algn="ctr"/>
            <a:r>
              <a:rPr lang="ru-RU" sz="1200" dirty="0">
                <a:solidFill>
                  <a:schemeClr val="tx1"/>
                </a:solidFill>
              </a:rPr>
              <a:t>Анализ интересов и предпочтений читательской аудитории. Форматы чтения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05223" y="4560404"/>
            <a:ext cx="3816000" cy="72008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72000" rIns="72000" bIns="72000" rtlCol="0" anchor="ctr"/>
          <a:lstStyle/>
          <a:p>
            <a:pPr lvl="0" algn="ctr"/>
            <a:r>
              <a:rPr lang="ru-RU" sz="1200" dirty="0">
                <a:solidFill>
                  <a:schemeClr val="tx1"/>
                </a:solidFill>
              </a:rPr>
              <a:t>Составление интегрального индекса развитости инфраструктуры чтения </a:t>
            </a:r>
            <a:r>
              <a:rPr lang="ru-RU" sz="1200" dirty="0" smtClean="0">
                <a:solidFill>
                  <a:schemeClr val="tx1"/>
                </a:solidFill>
              </a:rPr>
              <a:t>литературы в </a:t>
            </a:r>
            <a:r>
              <a:rPr lang="ru-RU" sz="1200" dirty="0">
                <a:solidFill>
                  <a:schemeClr val="tx1"/>
                </a:solidFill>
              </a:rPr>
              <a:t>регионах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05223" y="5424500"/>
            <a:ext cx="3816000" cy="72008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72000" rIns="72000" bIns="72000" rtlCol="0" anchor="ctr"/>
          <a:lstStyle/>
          <a:p>
            <a:pPr lvl="0" algn="ctr"/>
            <a:r>
              <a:rPr lang="ru-RU" sz="1200" dirty="0">
                <a:solidFill>
                  <a:schemeClr val="tx1"/>
                </a:solidFill>
              </a:rPr>
              <a:t>Анализ возможностей развития инфраструктуры книги и чтения в России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99175" y="3817423"/>
            <a:ext cx="552113" cy="477849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9176" y="4681519"/>
            <a:ext cx="552113" cy="477849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99174" y="5545615"/>
            <a:ext cx="552113" cy="477849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983316" y="2392884"/>
            <a:ext cx="3816000" cy="72008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72000" rIns="72000" bIns="72000" rtlCol="0" anchor="ctr"/>
          <a:lstStyle/>
          <a:p>
            <a:pPr lvl="0" algn="ctr"/>
            <a:r>
              <a:rPr lang="ru-RU" sz="1200" dirty="0">
                <a:solidFill>
                  <a:schemeClr val="tx1"/>
                </a:solidFill>
              </a:rPr>
              <a:t>Разработка подхода к рейтинговой оценке</a:t>
            </a:r>
            <a:endParaRPr lang="ru-RU" sz="12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983316" y="3256980"/>
            <a:ext cx="3816000" cy="72008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72000" rIns="72000" bIns="72000" rtlCol="0" anchor="ctr"/>
          <a:lstStyle/>
          <a:p>
            <a:pPr lvl="0" algn="ctr"/>
            <a:r>
              <a:rPr lang="ru-RU" sz="1200" dirty="0">
                <a:solidFill>
                  <a:schemeClr val="tx1"/>
                </a:solidFill>
              </a:rPr>
              <a:t>Разработка набора показателей для оценки</a:t>
            </a:r>
            <a:endParaRPr lang="ru-RU" sz="12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983316" y="4121076"/>
            <a:ext cx="3816000" cy="72008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72000" rIns="72000" bIns="72000" rtlCol="0" anchor="ctr"/>
          <a:lstStyle/>
          <a:p>
            <a:pPr lvl="0" algn="ctr"/>
            <a:r>
              <a:rPr lang="ru-RU" sz="1200" dirty="0">
                <a:solidFill>
                  <a:schemeClr val="tx1"/>
                </a:solidFill>
              </a:rPr>
              <a:t>Консолидация данных статистики и результатов опросов населения</a:t>
            </a:r>
            <a:endParaRPr lang="ru-RU" sz="12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983316" y="4985172"/>
            <a:ext cx="3816000" cy="72008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72000" rIns="72000" bIns="72000" rtlCol="0" anchor="ctr"/>
          <a:lstStyle/>
          <a:p>
            <a:pPr lvl="0" algn="ctr"/>
            <a:r>
              <a:rPr lang="ru-RU" sz="1200" dirty="0">
                <a:solidFill>
                  <a:schemeClr val="tx1"/>
                </a:solidFill>
              </a:rPr>
              <a:t>Получение интегрального индекса и </a:t>
            </a:r>
            <a:r>
              <a:rPr lang="ru-RU" sz="1200" dirty="0" smtClean="0">
                <a:solidFill>
                  <a:schemeClr val="tx1"/>
                </a:solidFill>
              </a:rPr>
              <a:t>результирующего </a:t>
            </a:r>
            <a:r>
              <a:rPr lang="ru-RU" sz="1200" dirty="0">
                <a:solidFill>
                  <a:schemeClr val="tx1"/>
                </a:solidFill>
              </a:rPr>
              <a:t>рейтинга регионов</a:t>
            </a:r>
            <a:endParaRPr lang="ru-RU" sz="1200" dirty="0"/>
          </a:p>
        </p:txBody>
      </p:sp>
      <p:sp>
        <p:nvSpPr>
          <p:cNvPr id="46" name="Полилиния 45"/>
          <p:cNvSpPr/>
          <p:nvPr/>
        </p:nvSpPr>
        <p:spPr>
          <a:xfrm>
            <a:off x="4136164" y="2065715"/>
            <a:ext cx="717847" cy="3948157"/>
          </a:xfrm>
          <a:custGeom>
            <a:avLst/>
            <a:gdLst>
              <a:gd name="connsiteX0" fmla="*/ 0 w 717847"/>
              <a:gd name="connsiteY0" fmla="*/ 2572284 h 3948157"/>
              <a:gd name="connsiteX1" fmla="*/ 0 w 717847"/>
              <a:gd name="connsiteY1" fmla="*/ 3110669 h 3948157"/>
              <a:gd name="connsiteX2" fmla="*/ 717847 w 717847"/>
              <a:gd name="connsiteY2" fmla="*/ 3948157 h 3948157"/>
              <a:gd name="connsiteX3" fmla="*/ 717847 w 717847"/>
              <a:gd name="connsiteY3" fmla="*/ 0 h 3948157"/>
              <a:gd name="connsiteX4" fmla="*/ 0 w 717847"/>
              <a:gd name="connsiteY4" fmla="*/ 2572284 h 394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847" h="3948157">
                <a:moveTo>
                  <a:pt x="0" y="2572284"/>
                </a:moveTo>
                <a:lnTo>
                  <a:pt x="0" y="3110669"/>
                </a:lnTo>
                <a:lnTo>
                  <a:pt x="717847" y="3948157"/>
                </a:lnTo>
                <a:lnTo>
                  <a:pt x="717847" y="0"/>
                </a:lnTo>
                <a:lnTo>
                  <a:pt x="0" y="2572284"/>
                </a:lnTo>
                <a:close/>
              </a:path>
            </a:pathLst>
          </a:custGeom>
          <a:gradFill>
            <a:gsLst>
              <a:gs pos="0">
                <a:schemeClr val="bg1">
                  <a:alpha val="12000"/>
                  <a:lumMod val="88000"/>
                </a:schemeClr>
              </a:gs>
              <a:gs pos="100000">
                <a:schemeClr val="bg1">
                  <a:lumMod val="75000"/>
                  <a:alpha val="31000"/>
                </a:schemeClr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05223" y="1268760"/>
            <a:ext cx="3816000" cy="3960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Задачи </a:t>
            </a:r>
            <a:r>
              <a:rPr lang="ru-RU" sz="1200" b="1" dirty="0">
                <a:solidFill>
                  <a:schemeClr val="tx1"/>
                </a:solidFill>
              </a:rPr>
              <a:t>проекта «Культурная карта России. Литература. Чтение</a:t>
            </a:r>
            <a:r>
              <a:rPr lang="ru-RU" sz="1200" b="1" dirty="0" smtClean="0">
                <a:solidFill>
                  <a:schemeClr val="tx1"/>
                </a:solidFill>
              </a:rPr>
              <a:t>»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961225" y="1268760"/>
            <a:ext cx="3816000" cy="3960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Задачи разработки интегрального индекса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240646" name="Picture 6"/>
          <p:cNvPicPr>
            <a:picLocks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3"/>
          <a:stretch/>
        </p:blipFill>
        <p:spPr bwMode="auto">
          <a:xfrm>
            <a:off x="5265502" y="2513328"/>
            <a:ext cx="550800" cy="47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47" name="Picture 7"/>
          <p:cNvPicPr>
            <a:picLocks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1"/>
          <a:stretch/>
        </p:blipFill>
        <p:spPr bwMode="auto">
          <a:xfrm>
            <a:off x="5265502" y="3383904"/>
            <a:ext cx="550800" cy="47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48" name="Picture 8"/>
          <p:cNvPicPr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502" y="4241716"/>
            <a:ext cx="550800" cy="47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49" name="Picture 9"/>
          <p:cNvPicPr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502" y="5118043"/>
            <a:ext cx="550800" cy="47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4706702" y="2392884"/>
            <a:ext cx="513252" cy="313760"/>
            <a:chOff x="6684046" y="1744774"/>
            <a:chExt cx="513252" cy="313760"/>
          </a:xfrm>
        </p:grpSpPr>
        <p:sp>
          <p:nvSpPr>
            <p:cNvPr id="50" name="Нашивка 49"/>
            <p:cNvSpPr/>
            <p:nvPr/>
          </p:nvSpPr>
          <p:spPr>
            <a:xfrm>
              <a:off x="6684046" y="1744774"/>
              <a:ext cx="513252" cy="313760"/>
            </a:xfrm>
            <a:prstGeom prst="chevron">
              <a:avLst>
                <a:gd name="adj" fmla="val 21479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1" name="Овал 50"/>
            <p:cNvSpPr/>
            <p:nvPr>
              <p:custDataLst>
                <p:tags r:id="rId6"/>
              </p:custDataLst>
            </p:nvPr>
          </p:nvSpPr>
          <p:spPr>
            <a:xfrm>
              <a:off x="6817215" y="1785106"/>
              <a:ext cx="255329" cy="233097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706702" y="3274297"/>
            <a:ext cx="513252" cy="313760"/>
            <a:chOff x="7146232" y="1744774"/>
            <a:chExt cx="513252" cy="313760"/>
          </a:xfrm>
        </p:grpSpPr>
        <p:sp>
          <p:nvSpPr>
            <p:cNvPr id="52" name="Нашивка 51"/>
            <p:cNvSpPr/>
            <p:nvPr/>
          </p:nvSpPr>
          <p:spPr>
            <a:xfrm>
              <a:off x="7146232" y="1744774"/>
              <a:ext cx="513252" cy="313760"/>
            </a:xfrm>
            <a:prstGeom prst="chevron">
              <a:avLst>
                <a:gd name="adj" fmla="val 21479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3" name="Овал 52"/>
            <p:cNvSpPr/>
            <p:nvPr>
              <p:custDataLst>
                <p:tags r:id="rId5"/>
              </p:custDataLst>
            </p:nvPr>
          </p:nvSpPr>
          <p:spPr>
            <a:xfrm>
              <a:off x="7279402" y="1785106"/>
              <a:ext cx="255329" cy="233097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706702" y="4138392"/>
            <a:ext cx="513252" cy="313760"/>
            <a:chOff x="7610772" y="1744774"/>
            <a:chExt cx="513252" cy="313760"/>
          </a:xfrm>
        </p:grpSpPr>
        <p:sp>
          <p:nvSpPr>
            <p:cNvPr id="54" name="Нашивка 53"/>
            <p:cNvSpPr/>
            <p:nvPr/>
          </p:nvSpPr>
          <p:spPr>
            <a:xfrm>
              <a:off x="7610772" y="1744774"/>
              <a:ext cx="513252" cy="313760"/>
            </a:xfrm>
            <a:prstGeom prst="chevron">
              <a:avLst>
                <a:gd name="adj" fmla="val 21479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5" name="Овал 54"/>
            <p:cNvSpPr/>
            <p:nvPr>
              <p:custDataLst>
                <p:tags r:id="rId4"/>
              </p:custDataLst>
            </p:nvPr>
          </p:nvSpPr>
          <p:spPr>
            <a:xfrm>
              <a:off x="7743942" y="1785106"/>
              <a:ext cx="255329" cy="233097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706702" y="5002488"/>
            <a:ext cx="513252" cy="313760"/>
            <a:chOff x="8067772" y="1744774"/>
            <a:chExt cx="513252" cy="313760"/>
          </a:xfrm>
        </p:grpSpPr>
        <p:sp>
          <p:nvSpPr>
            <p:cNvPr id="56" name="Нашивка 55"/>
            <p:cNvSpPr/>
            <p:nvPr/>
          </p:nvSpPr>
          <p:spPr>
            <a:xfrm>
              <a:off x="8067772" y="1744774"/>
              <a:ext cx="513252" cy="313760"/>
            </a:xfrm>
            <a:prstGeom prst="chevron">
              <a:avLst>
                <a:gd name="adj" fmla="val 21479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7" name="Овал 56"/>
            <p:cNvSpPr/>
            <p:nvPr>
              <p:custDataLst>
                <p:tags r:id="rId3"/>
              </p:custDataLst>
            </p:nvPr>
          </p:nvSpPr>
          <p:spPr>
            <a:xfrm>
              <a:off x="8200941" y="1785106"/>
              <a:ext cx="255329" cy="233097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43" name="Номер слайда 3"/>
          <p:cNvSpPr txBox="1">
            <a:spLocks/>
          </p:cNvSpPr>
          <p:nvPr/>
        </p:nvSpPr>
        <p:spPr>
          <a:xfrm>
            <a:off x="8382000" y="228600"/>
            <a:ext cx="496888" cy="30638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 smtClean="0"/>
              <a:t>17</a:t>
            </a:r>
            <a:endParaRPr lang="ru-RU" sz="1200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0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1"/>
          </p:nvPr>
        </p:nvSpPr>
        <p:spPr>
          <a:xfrm>
            <a:off x="394146" y="198674"/>
            <a:ext cx="8642350" cy="215900"/>
          </a:xfrm>
        </p:spPr>
        <p:txBody>
          <a:bodyPr/>
          <a:lstStyle/>
          <a:p>
            <a:r>
              <a:rPr lang="ru-RU" dirty="0"/>
              <a:t>Проект </a:t>
            </a:r>
            <a:r>
              <a:rPr lang="ru-RU" dirty="0" smtClean="0"/>
              <a:t>«Культурная </a:t>
            </a:r>
            <a:r>
              <a:rPr lang="ru-RU" dirty="0"/>
              <a:t>карта России. Литература. </a:t>
            </a:r>
            <a:r>
              <a:rPr lang="ru-RU" dirty="0" smtClean="0"/>
              <a:t>Чтение»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/>
          </p:nvPr>
        </p:nvSpPr>
        <p:spPr>
          <a:xfrm>
            <a:off x="1259631" y="6337300"/>
            <a:ext cx="7056785" cy="288000"/>
          </a:xfrm>
        </p:spPr>
        <p:txBody>
          <a:bodyPr/>
          <a:lstStyle/>
          <a:p>
            <a:r>
              <a:rPr lang="ru-RU" baseline="30000" dirty="0"/>
              <a:t>*</a:t>
            </a:r>
            <a:r>
              <a:rPr lang="ru-RU" dirty="0" smtClean="0"/>
              <a:t>Предварительные </a:t>
            </a:r>
            <a:r>
              <a:rPr lang="ru-RU" dirty="0"/>
              <a:t>данные на 1 июня 2014 года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50825" y="347043"/>
            <a:ext cx="7772400" cy="6096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600" dirty="0" smtClean="0"/>
              <a:t>Инфраструктура </a:t>
            </a:r>
            <a:r>
              <a:rPr lang="ru-RU" sz="1600" dirty="0"/>
              <a:t>книги и чтения. Книжные магазины в </a:t>
            </a:r>
            <a:r>
              <a:rPr lang="ru-RU" sz="1600" dirty="0" smtClean="0"/>
              <a:t>РФ</a:t>
            </a:r>
            <a:r>
              <a:rPr lang="ru-RU" sz="1600" baseline="30000" dirty="0"/>
              <a:t>*</a:t>
            </a:r>
          </a:p>
        </p:txBody>
      </p:sp>
      <p:pic>
        <p:nvPicPr>
          <p:cNvPr id="14" name="Picture 14" descr="D:\Temp\KI\Ревизор-2014\Презентация\Bitmap in Map.cdr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87" y="1124744"/>
            <a:ext cx="8566085" cy="498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 flipH="1">
            <a:off x="1259632" y="2636912"/>
            <a:ext cx="432048" cy="720080"/>
          </a:xfrm>
          <a:prstGeom prst="line">
            <a:avLst/>
          </a:prstGeom>
          <a:solidFill>
            <a:srgbClr val="AE2C25"/>
          </a:solidFill>
          <a:ln w="9525">
            <a:solidFill>
              <a:schemeClr val="bg2"/>
            </a:solidFill>
            <a:miter lim="800000"/>
            <a:headEnd type="none" w="med" len="med"/>
            <a:tailEnd type="none"/>
          </a:ln>
        </p:spPr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683568" y="2996952"/>
            <a:ext cx="432048" cy="1008112"/>
          </a:xfrm>
          <a:prstGeom prst="line">
            <a:avLst/>
          </a:prstGeom>
          <a:solidFill>
            <a:srgbClr val="AE2C25"/>
          </a:solidFill>
          <a:ln w="9525">
            <a:solidFill>
              <a:schemeClr val="bg2"/>
            </a:solidFill>
            <a:miter lim="800000"/>
            <a:headEnd type="none" w="med" len="med"/>
            <a:tailEnd type="none"/>
          </a:ln>
        </p:spPr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9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683567" y="209550"/>
            <a:ext cx="8209607" cy="222250"/>
          </a:xfrm>
        </p:spPr>
        <p:txBody>
          <a:bodyPr/>
          <a:lstStyle/>
          <a:p>
            <a:r>
              <a:rPr lang="ru-RU" dirty="0"/>
              <a:t>Проект </a:t>
            </a:r>
            <a:r>
              <a:rPr lang="ru-RU" dirty="0" smtClean="0"/>
              <a:t>«Культурная </a:t>
            </a:r>
            <a:r>
              <a:rPr lang="ru-RU" dirty="0"/>
              <a:t>карта России. Литература. </a:t>
            </a:r>
            <a:r>
              <a:rPr lang="ru-RU" dirty="0" smtClean="0"/>
              <a:t>Чтение»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0623" y="306991"/>
            <a:ext cx="7772400" cy="609600"/>
          </a:xfrm>
        </p:spPr>
        <p:txBody>
          <a:bodyPr/>
          <a:lstStyle/>
          <a:p>
            <a:r>
              <a:rPr lang="ru-RU" sz="1600" dirty="0" smtClean="0"/>
              <a:t>Индекс </a:t>
            </a:r>
            <a:r>
              <a:rPr lang="ru-RU" sz="1600" dirty="0"/>
              <a:t>обеспеченности </a:t>
            </a:r>
            <a:r>
              <a:rPr lang="ru-RU" sz="1600" dirty="0" smtClean="0"/>
              <a:t>регионов книжными магазинами (на тыс. населения)</a:t>
            </a:r>
            <a:endParaRPr lang="ru-RU" sz="1600" dirty="0"/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175" y="1125089"/>
            <a:ext cx="8567297" cy="498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1259632" y="2636912"/>
            <a:ext cx="432048" cy="720080"/>
          </a:xfrm>
          <a:prstGeom prst="line">
            <a:avLst/>
          </a:prstGeom>
          <a:solidFill>
            <a:srgbClr val="AE2C25"/>
          </a:solidFill>
          <a:ln w="9525">
            <a:solidFill>
              <a:schemeClr val="bg2"/>
            </a:solidFill>
            <a:miter lim="800000"/>
            <a:headEnd type="none" w="med" len="med"/>
            <a:tailEnd type="none"/>
          </a:ln>
        </p:spPr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683568" y="2996952"/>
            <a:ext cx="432048" cy="1008112"/>
          </a:xfrm>
          <a:prstGeom prst="line">
            <a:avLst/>
          </a:prstGeom>
          <a:solidFill>
            <a:srgbClr val="AE2C25"/>
          </a:solidFill>
          <a:ln w="9525">
            <a:solidFill>
              <a:schemeClr val="bg2"/>
            </a:solidFill>
            <a:miter lim="800000"/>
            <a:headEnd type="none" w="med" len="med"/>
            <a:tailEnd type="none"/>
          </a:ln>
        </p:spPr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3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722792"/>
              </p:ext>
            </p:extLst>
          </p:nvPr>
        </p:nvGraphicFramePr>
        <p:xfrm>
          <a:off x="183975" y="1484784"/>
          <a:ext cx="8708505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290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think-cell Slide" r:id="rId12" imgW="0" imgH="0" progId="TCLayout.ActiveDocument.1">
                  <p:embed/>
                </p:oleObj>
              </mc:Choice>
              <mc:Fallback>
                <p:oleObj name="think-cell Slide" r:id="rId12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Прямоугольник 1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40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975" y="131638"/>
            <a:ext cx="9293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"/>
            <a:r>
              <a:rPr lang="ru-RU" sz="1600" b="0" dirty="0"/>
              <a:t>Динамика книжного рынка </a:t>
            </a:r>
            <a:r>
              <a:rPr lang="ru-RU" sz="1600" b="0" dirty="0" smtClean="0"/>
              <a:t>РФ</a:t>
            </a:r>
            <a:r>
              <a:rPr lang="en-US" sz="1600" b="0" dirty="0" smtClean="0"/>
              <a:t> (</a:t>
            </a:r>
            <a:r>
              <a:rPr lang="ru-RU" sz="1600" b="0" dirty="0" smtClean="0"/>
              <a:t>включая бюджетные продажи) стабилизировалась, </a:t>
            </a:r>
          </a:p>
          <a:p>
            <a:pPr algn="just" fontAlgn="b"/>
            <a:r>
              <a:rPr lang="ru-RU" sz="1600" b="0" dirty="0" smtClean="0"/>
              <a:t>Небольшое падение в 2014 году связано с закрытием части магазинов «Буква» и </a:t>
            </a:r>
          </a:p>
          <a:p>
            <a:pPr algn="just" fontAlgn="b"/>
            <a:r>
              <a:rPr lang="ru-RU" sz="1600" b="0" dirty="0" smtClean="0"/>
              <a:t>сокращением бюджетов по библиотекам. В 2015 году ожидается небольшой рост (+1%). </a:t>
            </a:r>
            <a:endParaRPr lang="ru-RU" sz="1600" b="0" i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6133" name="Picture 5" descr="Томск. Общество: &quot;Библионочь&quot; в &quot;Читай-Городе&quot;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372" y="1164444"/>
            <a:ext cx="2485693" cy="16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>
            <p:custDataLst>
              <p:tags r:id="rId4"/>
            </p:custDataLst>
          </p:nvPr>
        </p:nvSpPr>
        <p:spPr bwMode="auto">
          <a:xfrm>
            <a:off x="2123728" y="2314373"/>
            <a:ext cx="649287" cy="27305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FF0000"/>
                </a:solidFill>
                <a:sym typeface="Arial" charset="0"/>
              </a:rPr>
              <a:t>-2,4%</a:t>
            </a:r>
            <a:endParaRPr lang="en-US" sz="1400" b="1" dirty="0">
              <a:solidFill>
                <a:srgbClr val="FF0000"/>
              </a:solidFill>
              <a:sym typeface="Arial" charset="0"/>
            </a:endParaRPr>
          </a:p>
        </p:txBody>
      </p:sp>
      <p:sp>
        <p:nvSpPr>
          <p:cNvPr id="22" name="Овал 21"/>
          <p:cNvSpPr/>
          <p:nvPr>
            <p:custDataLst>
              <p:tags r:id="rId5"/>
            </p:custDataLst>
          </p:nvPr>
        </p:nvSpPr>
        <p:spPr bwMode="auto">
          <a:xfrm>
            <a:off x="3779912" y="3058039"/>
            <a:ext cx="649287" cy="27305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FF0000"/>
                </a:solidFill>
                <a:sym typeface="Arial" charset="0"/>
              </a:rPr>
              <a:t>-3,0%</a:t>
            </a:r>
            <a:endParaRPr lang="en-US" sz="1400" b="1" dirty="0">
              <a:solidFill>
                <a:srgbClr val="FF0000"/>
              </a:solidFill>
              <a:sym typeface="Arial" charset="0"/>
            </a:endParaRPr>
          </a:p>
        </p:txBody>
      </p:sp>
      <p:sp>
        <p:nvSpPr>
          <p:cNvPr id="23" name="Овал 22"/>
          <p:cNvSpPr/>
          <p:nvPr>
            <p:custDataLst>
              <p:tags r:id="rId6"/>
            </p:custDataLst>
          </p:nvPr>
        </p:nvSpPr>
        <p:spPr bwMode="auto">
          <a:xfrm>
            <a:off x="5364088" y="3694912"/>
            <a:ext cx="649287" cy="27305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FF0000"/>
                </a:solidFill>
                <a:sym typeface="Arial" charset="0"/>
              </a:rPr>
              <a:t>-1,7%</a:t>
            </a:r>
            <a:endParaRPr lang="en-US" sz="1400" b="1" dirty="0">
              <a:solidFill>
                <a:srgbClr val="FF0000"/>
              </a:solidFill>
              <a:sym typeface="Arial" charset="0"/>
            </a:endParaRPr>
          </a:p>
        </p:txBody>
      </p:sp>
      <p:sp>
        <p:nvSpPr>
          <p:cNvPr id="24" name="Овал 23"/>
          <p:cNvSpPr/>
          <p:nvPr>
            <p:custDataLst>
              <p:tags r:id="rId7"/>
            </p:custDataLst>
          </p:nvPr>
        </p:nvSpPr>
        <p:spPr bwMode="auto">
          <a:xfrm>
            <a:off x="6804248" y="3694912"/>
            <a:ext cx="649287" cy="27305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rgbClr val="00B050"/>
                </a:solidFill>
                <a:sym typeface="Arial" charset="0"/>
              </a:rPr>
              <a:t>+1</a:t>
            </a:r>
            <a:r>
              <a:rPr lang="ru-RU" sz="1400" b="1" dirty="0" smtClean="0">
                <a:solidFill>
                  <a:srgbClr val="00B050"/>
                </a:solidFill>
                <a:sym typeface="Arial" charset="0"/>
              </a:rPr>
              <a:t>%</a:t>
            </a:r>
            <a:endParaRPr lang="en-US" sz="1400" b="1" dirty="0">
              <a:solidFill>
                <a:srgbClr val="00B050"/>
              </a:solidFill>
              <a:sym typeface="Arial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 bwMode="auto">
          <a:xfrm>
            <a:off x="2123728" y="1923266"/>
            <a:ext cx="5715491" cy="129133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Овал 27"/>
          <p:cNvSpPr/>
          <p:nvPr>
            <p:custDataLst>
              <p:tags r:id="rId8"/>
            </p:custDataLst>
          </p:nvPr>
        </p:nvSpPr>
        <p:spPr bwMode="auto">
          <a:xfrm>
            <a:off x="4471728" y="2407403"/>
            <a:ext cx="1225351" cy="36004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sym typeface="Arial" charset="0"/>
              </a:rPr>
              <a:t>CAGR</a:t>
            </a:r>
            <a:r>
              <a:rPr lang="ru-RU" sz="1400" b="1" dirty="0" smtClean="0">
                <a:sym typeface="Arial" charset="0"/>
              </a:rPr>
              <a:t>-</a:t>
            </a:r>
            <a:r>
              <a:rPr lang="en-US" sz="1400" b="1" dirty="0" smtClean="0">
                <a:sym typeface="Arial" charset="0"/>
              </a:rPr>
              <a:t>1</a:t>
            </a:r>
            <a:r>
              <a:rPr lang="ru-RU" sz="1400" b="1" dirty="0" smtClean="0">
                <a:sym typeface="Arial" charset="0"/>
              </a:rPr>
              <a:t>,</a:t>
            </a:r>
            <a:r>
              <a:rPr lang="ru-RU" sz="1400" dirty="0">
                <a:sym typeface="Arial" charset="0"/>
              </a:rPr>
              <a:t>6</a:t>
            </a:r>
            <a:r>
              <a:rPr lang="ru-RU" sz="1400" b="1" dirty="0" smtClean="0">
                <a:sym typeface="Arial" charset="0"/>
              </a:rPr>
              <a:t>%</a:t>
            </a:r>
            <a:endParaRPr lang="en-US" sz="1400" b="1" dirty="0">
              <a:sym typeface="Arial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sp>
        <p:nvSpPr>
          <p:cNvPr id="1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60432" y="404664"/>
            <a:ext cx="496888" cy="30638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55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3970702" y="3408198"/>
            <a:ext cx="1897442" cy="1402472"/>
          </a:xfrm>
          <a:prstGeom prst="round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93000">
                <a:schemeClr val="l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/>
              <a:t>Данные по финансовой дисциплине клиентов </a:t>
            </a:r>
            <a:r>
              <a:rPr lang="ru-RU" dirty="0" smtClean="0"/>
              <a:t>от Издателей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AD42-1E24-44D1-8EFC-6800222FE47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5501980" y="4894858"/>
            <a:ext cx="1941984" cy="353252"/>
          </a:xfrm>
          <a:prstGeom prst="roundRect">
            <a:avLst/>
          </a:prstGeom>
          <a:solidFill>
            <a:srgbClr val="FFFFCC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Группа А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0" dirty="0" smtClean="0">
                <a:latin typeface="Arial" charset="0"/>
              </a:rPr>
              <a:t>Надёжность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5501980" y="5823101"/>
            <a:ext cx="1941984" cy="353252"/>
          </a:xfrm>
          <a:prstGeom prst="roundRect">
            <a:avLst/>
          </a:prstGeom>
          <a:solidFill>
            <a:srgbClr val="CCFFCC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Группа С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0" dirty="0" smtClean="0">
                <a:latin typeface="Arial" charset="0"/>
              </a:rPr>
              <a:t>Риск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5501980" y="5361396"/>
            <a:ext cx="1941984" cy="353252"/>
          </a:xfrm>
          <a:prstGeom prst="roundRect">
            <a:avLst/>
          </a:prstGeom>
          <a:solidFill>
            <a:srgbClr val="C8D7EA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Группа В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Устойчивость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328271" y="3395186"/>
            <a:ext cx="1579433" cy="1404000"/>
          </a:xfrm>
          <a:prstGeom prst="round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93000">
                <a:schemeClr val="l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Запрос на предоставление участниками рынка открытой бухгалтерской и управленческой отчетности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889720" y="5225391"/>
            <a:ext cx="3508216" cy="720000"/>
          </a:xfrm>
          <a:prstGeom prst="roundRect">
            <a:avLst/>
          </a:prstGeom>
          <a:gradFill>
            <a:gsLst>
              <a:gs pos="0">
                <a:srgbClr val="FFFFCC"/>
              </a:gs>
              <a:gs pos="93000">
                <a:schemeClr val="l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Публикация рейтинга на ресурсах РКС по согласованию с клиентами</a:t>
            </a:r>
          </a:p>
        </p:txBody>
      </p:sp>
      <p:sp>
        <p:nvSpPr>
          <p:cNvPr id="25" name="Круговая стрелка 24"/>
          <p:cNvSpPr/>
          <p:nvPr/>
        </p:nvSpPr>
        <p:spPr bwMode="auto">
          <a:xfrm rot="5400000">
            <a:off x="6992437" y="4046227"/>
            <a:ext cx="1807582" cy="1944216"/>
          </a:xfrm>
          <a:prstGeom prst="circular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 bwMode="auto">
          <a:xfrm>
            <a:off x="609600" y="2968255"/>
            <a:ext cx="7772400" cy="39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Font typeface="Wingdings" pitchFamily="2" charset="2"/>
              <a:buChar char="n"/>
              <a:defRPr sz="1400">
                <a:solidFill>
                  <a:srgbClr val="0000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Font typeface="Wingdings" pitchFamily="2" charset="2"/>
              <a:buChar char="l"/>
              <a:defRPr sz="1200">
                <a:solidFill>
                  <a:srgbClr val="0000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75000"/>
              <a:buFont typeface="Wingdings" pitchFamily="2" charset="2"/>
              <a:buChar char="u"/>
              <a:defRPr sz="1000">
                <a:solidFill>
                  <a:srgbClr val="000000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Font typeface="Wingdings" pitchFamily="2" charset="2"/>
              <a:buChar char="w"/>
              <a:defRPr sz="1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Font typeface="Wingdings" pitchFamily="2" charset="2"/>
              <a:buChar char="w"/>
              <a:defRPr sz="1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Font typeface="Wingdings" pitchFamily="2" charset="2"/>
              <a:buChar char="w"/>
              <a:defRPr sz="1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Font typeface="Wingdings" pitchFamily="2" charset="2"/>
              <a:buChar char="w"/>
              <a:defRPr sz="1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Font typeface="Wingdings" pitchFamily="2" charset="2"/>
              <a:buChar char="w"/>
              <a:defRPr sz="1000">
                <a:solidFill>
                  <a:srgbClr val="000000"/>
                </a:solidFill>
                <a:latin typeface="+mn-lt"/>
              </a:defRPr>
            </a:lvl9pPr>
          </a:lstStyle>
          <a:p>
            <a:pPr algn="ctr"/>
            <a:r>
              <a:rPr lang="ru-RU" b="0" kern="0" dirty="0" smtClean="0">
                <a:latin typeface="+mj-lt"/>
              </a:rPr>
              <a:t>Схема формирования:</a:t>
            </a:r>
            <a:endParaRPr lang="ru-RU" b="0" kern="0" dirty="0"/>
          </a:p>
        </p:txBody>
      </p:sp>
      <p:graphicFrame>
        <p:nvGraphicFramePr>
          <p:cNvPr id="9" name="Схема 8"/>
          <p:cNvGraphicFramePr/>
          <p:nvPr>
            <p:extLst/>
          </p:nvPr>
        </p:nvGraphicFramePr>
        <p:xfrm>
          <a:off x="721474" y="1397435"/>
          <a:ext cx="7913627" cy="152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4617670" y="3987877"/>
            <a:ext cx="1047710" cy="709507"/>
            <a:chOff x="952198" y="4305703"/>
            <a:chExt cx="1047710" cy="70950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198" y="4305703"/>
              <a:ext cx="924246" cy="612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237" y="4353854"/>
              <a:ext cx="924246" cy="612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62" y="4403210"/>
              <a:ext cx="924246" cy="612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5800" y="268760"/>
            <a:ext cx="7772400" cy="609600"/>
          </a:xfrm>
        </p:spPr>
        <p:txBody>
          <a:bodyPr/>
          <a:lstStyle/>
          <a:p>
            <a:r>
              <a:rPr lang="ru-RU" sz="1400" b="1" dirty="0" smtClean="0"/>
              <a:t>Общероссийская отраслевая инициатива</a:t>
            </a:r>
            <a:r>
              <a:rPr lang="en-US" sz="1400" b="1" dirty="0"/>
              <a:t>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600" dirty="0" smtClean="0"/>
              <a:t>Концепция </a:t>
            </a:r>
            <a:r>
              <a:rPr lang="ru-RU" sz="1600" dirty="0"/>
              <a:t>кредитного </a:t>
            </a:r>
            <a:r>
              <a:rPr lang="ru-RU" sz="1600" dirty="0" smtClean="0"/>
              <a:t>рейтинга для клиентов</a:t>
            </a:r>
            <a:r>
              <a:rPr lang="en-US" sz="1600" dirty="0" smtClean="0"/>
              <a:t>: </a:t>
            </a:r>
            <a:r>
              <a:rPr lang="ru-RU" sz="1600" dirty="0" smtClean="0"/>
              <a:t>высокая </a:t>
            </a:r>
            <a:r>
              <a:rPr lang="ru-RU" sz="1600" dirty="0"/>
              <a:t>актуальность для рынка прозрачности и надежности партнерских отношений</a:t>
            </a:r>
            <a:r>
              <a:rPr lang="en-US" sz="1600" dirty="0"/>
              <a:t>: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 bwMode="auto">
          <a:xfrm>
            <a:off x="2127216" y="3386840"/>
            <a:ext cx="1652696" cy="1404000"/>
          </a:xfrm>
          <a:prstGeom prst="round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93000">
                <a:schemeClr val="l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Анализ открытых источников информации</a:t>
            </a: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6098260" y="3386840"/>
            <a:ext cx="1567852" cy="1404000"/>
          </a:xfrm>
          <a:prstGeom prst="round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93000">
                <a:schemeClr val="l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Аналитика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уточнения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дополнительные запросы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обратная связь</a:t>
            </a:r>
          </a:p>
        </p:txBody>
      </p:sp>
      <p:sp>
        <p:nvSpPr>
          <p:cNvPr id="2" name="Стрелка вправо 1"/>
          <p:cNvSpPr/>
          <p:nvPr/>
        </p:nvSpPr>
        <p:spPr bwMode="auto">
          <a:xfrm rot="10800000">
            <a:off x="4741133" y="5013176"/>
            <a:ext cx="541709" cy="1080120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93000">
                <a:schemeClr val="l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8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2008628"/>
            <a:ext cx="5976663" cy="4134313"/>
          </a:xfrm>
          <a:prstGeom prst="rect">
            <a:avLst/>
          </a:prstGeom>
        </p:spPr>
      </p:pic>
      <p:graphicFrame>
        <p:nvGraphicFramePr>
          <p:cNvPr id="12290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1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Прямоугольник 1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400">
              <a:solidFill>
                <a:srgbClr val="000000"/>
              </a:solidFill>
              <a:sym typeface="Arial" pitchFamily="34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785150"/>
              </p:ext>
            </p:extLst>
          </p:nvPr>
        </p:nvGraphicFramePr>
        <p:xfrm>
          <a:off x="6804248" y="9331"/>
          <a:ext cx="216000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49362" y="116632"/>
            <a:ext cx="845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"/>
            <a:r>
              <a:rPr lang="ru-RU" sz="1600" b="0" dirty="0" smtClean="0"/>
              <a:t>Общие приоритеты развития холдинга </a:t>
            </a:r>
            <a:r>
              <a:rPr lang="en-US" sz="1600" b="0" dirty="0" smtClean="0"/>
              <a:t>: </a:t>
            </a:r>
            <a:r>
              <a:rPr lang="ru-RU" sz="1600" b="0" dirty="0" smtClean="0"/>
              <a:t>развитие рынка через поддержку интереса к чтению</a:t>
            </a:r>
            <a:r>
              <a:rPr lang="en-US" sz="1600" b="0" dirty="0" smtClean="0"/>
              <a:t>,</a:t>
            </a:r>
            <a:r>
              <a:rPr lang="ru-RU" sz="1600" b="0" dirty="0" smtClean="0"/>
              <a:t> повышение качества ассортимента и дистрибуции</a:t>
            </a:r>
            <a:endParaRPr lang="ru-RU" sz="1600" b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976449083"/>
              </p:ext>
            </p:extLst>
          </p:nvPr>
        </p:nvGraphicFramePr>
        <p:xfrm>
          <a:off x="4236817" y="1412776"/>
          <a:ext cx="4785191" cy="4310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Скругленный прямоугольник 11"/>
          <p:cNvSpPr/>
          <p:nvPr/>
        </p:nvSpPr>
        <p:spPr bwMode="auto">
          <a:xfrm>
            <a:off x="323529" y="1208845"/>
            <a:ext cx="3744416" cy="79387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251841"/>
            <a:ext cx="3409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Объединенная группа издательств становится крупнейшим игроком на книжном рынке РФ и Восточной Европы, войдет в ТОП-40 мирового рейтинга</a:t>
            </a:r>
          </a:p>
        </p:txBody>
      </p:sp>
    </p:spTree>
    <p:extLst>
      <p:ext uri="{BB962C8B-B14F-4D97-AF65-F5344CB8AC3E}">
        <p14:creationId xmlns:p14="http://schemas.microsoft.com/office/powerpoint/2010/main" val="97795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" y="1844824"/>
            <a:ext cx="5646774" cy="3906115"/>
          </a:xfrm>
          <a:prstGeom prst="rect">
            <a:avLst/>
          </a:prstGeom>
        </p:spPr>
      </p:pic>
      <p:graphicFrame>
        <p:nvGraphicFramePr>
          <p:cNvPr id="12290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Прямоугольник 1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400">
              <a:solidFill>
                <a:srgbClr val="000000"/>
              </a:solidFill>
              <a:sym typeface="Arial" pitchFamily="34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229233"/>
              </p:ext>
            </p:extLst>
          </p:nvPr>
        </p:nvGraphicFramePr>
        <p:xfrm>
          <a:off x="6804248" y="9331"/>
          <a:ext cx="216000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49362" y="116632"/>
            <a:ext cx="845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"/>
            <a:r>
              <a:rPr lang="ru-RU" sz="1800" b="0" dirty="0" smtClean="0"/>
              <a:t>Актуальные вопросы к участникам рынка</a:t>
            </a:r>
            <a:r>
              <a:rPr lang="en-US" sz="1800" b="0" dirty="0" smtClean="0"/>
              <a:t>:</a:t>
            </a:r>
            <a:endParaRPr lang="ru-RU" sz="1400" b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40125097"/>
              </p:ext>
            </p:extLst>
          </p:nvPr>
        </p:nvGraphicFramePr>
        <p:xfrm>
          <a:off x="2123728" y="1431989"/>
          <a:ext cx="748883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1400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077126"/>
              </p:ext>
            </p:extLst>
          </p:nvPr>
        </p:nvGraphicFramePr>
        <p:xfrm>
          <a:off x="107504" y="3639136"/>
          <a:ext cx="4680520" cy="1880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623334"/>
              </p:ext>
            </p:extLst>
          </p:nvPr>
        </p:nvGraphicFramePr>
        <p:xfrm>
          <a:off x="44326" y="1607546"/>
          <a:ext cx="4743698" cy="189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Динамика рынка в натуральном выражении останется отрицательной, даже при росте рынка в рублях в 2015 году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901850" y="2202330"/>
            <a:ext cx="2818066" cy="246221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ACFEF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Несмотря на рост рынка в рублёвом выражении в 2015 г., динамика рынка в натуральном выражении по-прежнему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отрицательная. </a:t>
            </a:r>
          </a:p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kern="0" dirty="0">
                <a:solidFill>
                  <a:srgbClr val="000000"/>
                </a:solidFill>
                <a:latin typeface="Franklin Gothic Medium"/>
              </a:rPr>
              <a:t>Р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ост средней цены по нашей оценке на 5,5% в 2013 и 5,7% в 2014 г.*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67676B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>
            <p:custDataLst>
              <p:tags r:id="rId1"/>
            </p:custDataLst>
          </p:nvPr>
        </p:nvSpPr>
        <p:spPr bwMode="auto">
          <a:xfrm>
            <a:off x="1763688" y="2420888"/>
            <a:ext cx="360040" cy="178922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1050" b="1" dirty="0" smtClean="0">
                <a:solidFill>
                  <a:srgbClr val="FF0000"/>
                </a:solidFill>
                <a:sym typeface="Arial" charset="0"/>
              </a:rPr>
              <a:t>-1,7%</a:t>
            </a:r>
            <a:endParaRPr lang="en-US" sz="1050" b="1" dirty="0">
              <a:solidFill>
                <a:srgbClr val="FF0000"/>
              </a:solidFill>
              <a:sym typeface="Arial" charset="0"/>
            </a:endParaRPr>
          </a:p>
        </p:txBody>
      </p:sp>
      <p:sp>
        <p:nvSpPr>
          <p:cNvPr id="11" name="Овал 10"/>
          <p:cNvSpPr/>
          <p:nvPr>
            <p:custDataLst>
              <p:tags r:id="rId2"/>
            </p:custDataLst>
          </p:nvPr>
        </p:nvSpPr>
        <p:spPr bwMode="auto">
          <a:xfrm>
            <a:off x="3059832" y="2510349"/>
            <a:ext cx="360040" cy="178922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1050" dirty="0" smtClean="0">
                <a:solidFill>
                  <a:srgbClr val="00B050"/>
                </a:solidFill>
                <a:sym typeface="Arial" charset="0"/>
              </a:rPr>
              <a:t>+1</a:t>
            </a:r>
            <a:r>
              <a:rPr lang="ru-RU" sz="1050" b="1" dirty="0" smtClean="0">
                <a:solidFill>
                  <a:srgbClr val="00B050"/>
                </a:solidFill>
                <a:sym typeface="Arial" charset="0"/>
              </a:rPr>
              <a:t>%</a:t>
            </a:r>
            <a:endParaRPr lang="en-US" sz="1050" b="1" dirty="0">
              <a:solidFill>
                <a:srgbClr val="00B050"/>
              </a:solidFill>
              <a:sym typeface="Arial" charset="0"/>
            </a:endParaRPr>
          </a:p>
        </p:txBody>
      </p:sp>
      <p:sp>
        <p:nvSpPr>
          <p:cNvPr id="12" name="Овал 11"/>
          <p:cNvSpPr/>
          <p:nvPr>
            <p:custDataLst>
              <p:tags r:id="rId3"/>
            </p:custDataLst>
          </p:nvPr>
        </p:nvSpPr>
        <p:spPr bwMode="auto">
          <a:xfrm>
            <a:off x="1763688" y="4509120"/>
            <a:ext cx="360040" cy="178922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1050" b="1" dirty="0" smtClean="0">
                <a:solidFill>
                  <a:srgbClr val="FF0000"/>
                </a:solidFill>
                <a:sym typeface="Arial" charset="0"/>
              </a:rPr>
              <a:t>-7,1%</a:t>
            </a:r>
            <a:endParaRPr lang="en-US" sz="1050" b="1" dirty="0">
              <a:solidFill>
                <a:srgbClr val="FF0000"/>
              </a:solidFill>
              <a:sym typeface="Arial" charset="0"/>
            </a:endParaRPr>
          </a:p>
        </p:txBody>
      </p:sp>
      <p:sp>
        <p:nvSpPr>
          <p:cNvPr id="13" name="Овал 12"/>
          <p:cNvSpPr/>
          <p:nvPr>
            <p:custDataLst>
              <p:tags r:id="rId4"/>
            </p:custDataLst>
          </p:nvPr>
        </p:nvSpPr>
        <p:spPr bwMode="auto">
          <a:xfrm>
            <a:off x="3059832" y="4688042"/>
            <a:ext cx="360040" cy="178922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1050" b="1" dirty="0" smtClean="0">
                <a:solidFill>
                  <a:srgbClr val="FF0000"/>
                </a:solidFill>
                <a:sym typeface="Arial" charset="0"/>
              </a:rPr>
              <a:t>-4,6%</a:t>
            </a:r>
            <a:endParaRPr lang="en-US" sz="1050" b="1" dirty="0">
              <a:solidFill>
                <a:srgbClr val="FF0000"/>
              </a:solidFill>
              <a:sym typeface="Arial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sp>
        <p:nvSpPr>
          <p:cNvPr id="1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60432" y="404664"/>
            <a:ext cx="496888" cy="306388"/>
          </a:xfrm>
        </p:spPr>
        <p:txBody>
          <a:bodyPr/>
          <a:lstStyle/>
          <a:p>
            <a:pPr>
              <a:defRPr/>
            </a:pPr>
            <a:r>
              <a:rPr lang="ru-RU" dirty="0"/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6332665"/>
            <a:ext cx="72728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0" dirty="0" smtClean="0"/>
              <a:t>* Рост цены по данным продаж </a:t>
            </a:r>
            <a:r>
              <a:rPr lang="ru-RU" sz="900" b="0" dirty="0" err="1" smtClean="0"/>
              <a:t>Эксмо</a:t>
            </a:r>
            <a:r>
              <a:rPr lang="ru-RU" sz="900" b="0" dirty="0" smtClean="0"/>
              <a:t>, АСТ, Нового Книжного, Буквоеда, ТДК «Москва», Библио-Глобус, Молодая Гвардия, Озон</a:t>
            </a:r>
            <a:endParaRPr lang="ru-RU" sz="900" b="0" dirty="0"/>
          </a:p>
        </p:txBody>
      </p:sp>
    </p:spTree>
    <p:extLst>
      <p:ext uri="{BB962C8B-B14F-4D97-AF65-F5344CB8AC3E}">
        <p14:creationId xmlns:p14="http://schemas.microsoft.com/office/powerpoint/2010/main" val="5131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35578"/>
              </p:ext>
            </p:extLst>
          </p:nvPr>
        </p:nvGraphicFramePr>
        <p:xfrm>
          <a:off x="183976" y="1340768"/>
          <a:ext cx="870850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290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name="think-cell Slide" r:id="rId12" imgW="0" imgH="0" progId="TCLayout.ActiveDocument.1">
                  <p:embed/>
                </p:oleObj>
              </mc:Choice>
              <mc:Fallback>
                <p:oleObj name="think-cell Slide" r:id="rId12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Прямоугольник 1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40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976" y="131638"/>
            <a:ext cx="8420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"/>
            <a:r>
              <a:rPr lang="ru-RU" sz="1400" b="0" dirty="0"/>
              <a:t>Динамика </a:t>
            </a:r>
            <a:r>
              <a:rPr lang="ru-RU" sz="1400" b="0" dirty="0" smtClean="0"/>
              <a:t>коммерческого книжного </a:t>
            </a:r>
            <a:r>
              <a:rPr lang="ru-RU" sz="1400" b="0" dirty="0"/>
              <a:t>рынка </a:t>
            </a:r>
            <a:r>
              <a:rPr lang="ru-RU" sz="1400" b="0" dirty="0" smtClean="0"/>
              <a:t>РФ</a:t>
            </a:r>
            <a:r>
              <a:rPr lang="en-US" sz="1400" b="0" dirty="0" smtClean="0"/>
              <a:t> (</a:t>
            </a:r>
            <a:r>
              <a:rPr lang="ru-RU" sz="1400" b="0" dirty="0" smtClean="0"/>
              <a:t>без бюджетные и не структурируемых продаж) незначительно отличается от рынка в целом из-за исключения стабильно растущего канала бюджетных продаж. В 2015 году ожидается небольшой рост (+0,6%). </a:t>
            </a:r>
            <a:endParaRPr lang="ru-RU" sz="1400" b="0" i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6133" name="Picture 5" descr="Томск. Общество: &quot;Библионочь&quot; в &quot;Читай-Городе&quot;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372" y="1164444"/>
            <a:ext cx="2485693" cy="16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>
            <p:custDataLst>
              <p:tags r:id="rId4"/>
            </p:custDataLst>
          </p:nvPr>
        </p:nvSpPr>
        <p:spPr bwMode="auto">
          <a:xfrm>
            <a:off x="2123728" y="2314373"/>
            <a:ext cx="649287" cy="27305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FF0000"/>
                </a:solidFill>
                <a:sym typeface="Arial" charset="0"/>
              </a:rPr>
              <a:t>-</a:t>
            </a:r>
            <a:r>
              <a:rPr lang="ru-RU" sz="1400" dirty="0">
                <a:solidFill>
                  <a:srgbClr val="FF0000"/>
                </a:solidFill>
                <a:sym typeface="Arial" charset="0"/>
              </a:rPr>
              <a:t>4</a:t>
            </a:r>
            <a:r>
              <a:rPr lang="ru-RU" sz="1400" b="1" dirty="0" smtClean="0">
                <a:solidFill>
                  <a:srgbClr val="FF0000"/>
                </a:solidFill>
                <a:sym typeface="Arial" charset="0"/>
              </a:rPr>
              <a:t>,4%</a:t>
            </a:r>
            <a:endParaRPr lang="en-US" sz="1400" b="1" dirty="0">
              <a:solidFill>
                <a:srgbClr val="FF0000"/>
              </a:solidFill>
              <a:sym typeface="Arial" charset="0"/>
            </a:endParaRPr>
          </a:p>
        </p:txBody>
      </p:sp>
      <p:sp>
        <p:nvSpPr>
          <p:cNvPr id="22" name="Овал 21"/>
          <p:cNvSpPr/>
          <p:nvPr>
            <p:custDataLst>
              <p:tags r:id="rId5"/>
            </p:custDataLst>
          </p:nvPr>
        </p:nvSpPr>
        <p:spPr bwMode="auto">
          <a:xfrm>
            <a:off x="3779912" y="3058039"/>
            <a:ext cx="649287" cy="27305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FF0000"/>
                </a:solidFill>
                <a:sym typeface="Arial" charset="0"/>
              </a:rPr>
              <a:t>-3,0%</a:t>
            </a:r>
            <a:endParaRPr lang="en-US" sz="1400" b="1" dirty="0">
              <a:solidFill>
                <a:srgbClr val="FF0000"/>
              </a:solidFill>
              <a:sym typeface="Arial" charset="0"/>
            </a:endParaRPr>
          </a:p>
        </p:txBody>
      </p:sp>
      <p:sp>
        <p:nvSpPr>
          <p:cNvPr id="23" name="Овал 22"/>
          <p:cNvSpPr/>
          <p:nvPr>
            <p:custDataLst>
              <p:tags r:id="rId6"/>
            </p:custDataLst>
          </p:nvPr>
        </p:nvSpPr>
        <p:spPr bwMode="auto">
          <a:xfrm>
            <a:off x="5364088" y="3694912"/>
            <a:ext cx="649287" cy="27305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FF0000"/>
                </a:solidFill>
                <a:sym typeface="Arial" charset="0"/>
              </a:rPr>
              <a:t>-1,4%</a:t>
            </a:r>
            <a:endParaRPr lang="en-US" sz="1400" b="1" dirty="0">
              <a:solidFill>
                <a:srgbClr val="FF0000"/>
              </a:solidFill>
              <a:sym typeface="Arial" charset="0"/>
            </a:endParaRPr>
          </a:p>
        </p:txBody>
      </p:sp>
      <p:sp>
        <p:nvSpPr>
          <p:cNvPr id="24" name="Овал 23"/>
          <p:cNvSpPr/>
          <p:nvPr>
            <p:custDataLst>
              <p:tags r:id="rId7"/>
            </p:custDataLst>
          </p:nvPr>
        </p:nvSpPr>
        <p:spPr bwMode="auto">
          <a:xfrm>
            <a:off x="6804248" y="3694912"/>
            <a:ext cx="649287" cy="27305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rgbClr val="00B050"/>
                </a:solidFill>
                <a:sym typeface="Arial" charset="0"/>
              </a:rPr>
              <a:t>+0,6</a:t>
            </a:r>
            <a:r>
              <a:rPr lang="ru-RU" sz="1400" b="1" dirty="0" smtClean="0">
                <a:solidFill>
                  <a:srgbClr val="00B050"/>
                </a:solidFill>
                <a:sym typeface="Arial" charset="0"/>
              </a:rPr>
              <a:t>%</a:t>
            </a:r>
            <a:endParaRPr lang="en-US" sz="1400" b="1" dirty="0">
              <a:solidFill>
                <a:srgbClr val="00B050"/>
              </a:solidFill>
              <a:sym typeface="Arial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 bwMode="auto">
          <a:xfrm>
            <a:off x="2123728" y="1923266"/>
            <a:ext cx="5715491" cy="129133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Овал 27"/>
          <p:cNvSpPr/>
          <p:nvPr>
            <p:custDataLst>
              <p:tags r:id="rId8"/>
            </p:custDataLst>
          </p:nvPr>
        </p:nvSpPr>
        <p:spPr bwMode="auto">
          <a:xfrm>
            <a:off x="4471728" y="2407403"/>
            <a:ext cx="1225351" cy="36004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sym typeface="Arial" charset="0"/>
              </a:rPr>
              <a:t>CAGR</a:t>
            </a:r>
            <a:r>
              <a:rPr lang="ru-RU" sz="1400" b="1" dirty="0" smtClean="0">
                <a:sym typeface="Arial" charset="0"/>
              </a:rPr>
              <a:t>-</a:t>
            </a:r>
            <a:r>
              <a:rPr lang="ru-RU" sz="1400" dirty="0" smtClean="0">
                <a:sym typeface="Arial" charset="0"/>
              </a:rPr>
              <a:t>2</a:t>
            </a:r>
            <a:r>
              <a:rPr lang="ru-RU" sz="1400" b="1" dirty="0" smtClean="0">
                <a:sym typeface="Arial" charset="0"/>
              </a:rPr>
              <a:t>,</a:t>
            </a:r>
            <a:r>
              <a:rPr lang="ru-RU" sz="1400" dirty="0">
                <a:sym typeface="Arial" charset="0"/>
              </a:rPr>
              <a:t>1</a:t>
            </a:r>
            <a:r>
              <a:rPr lang="ru-RU" sz="1400" b="1" dirty="0" smtClean="0">
                <a:sym typeface="Arial" charset="0"/>
              </a:rPr>
              <a:t>%</a:t>
            </a:r>
            <a:endParaRPr lang="en-US" sz="1400" b="1" dirty="0">
              <a:sym typeface="Arial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sp>
        <p:nvSpPr>
          <p:cNvPr id="1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60432" y="404664"/>
            <a:ext cx="496888" cy="30638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81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Прямоугольник 2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defRPr/>
            </a:pPr>
            <a:endParaRPr lang="ru-RU" sz="1400" b="1"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437" name="Заголовок 1"/>
          <p:cNvSpPr>
            <a:spLocks noGrp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107504" y="188640"/>
            <a:ext cx="8496300" cy="71913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1600" dirty="0" smtClean="0">
                <a:solidFill>
                  <a:srgbClr val="000000"/>
                </a:solidFill>
                <a:latin typeface="Arial"/>
                <a:cs typeface="Arial"/>
              </a:rPr>
              <a:t>Динамика  «бумажного» книжного рынка стран Европы и США в стоимостном выражении*. Замедление темпов падения, стагнация в США, Германии и Франции.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6467602"/>
            <a:ext cx="720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800" dirty="0" smtClean="0"/>
              <a:t>*Данные доклада </a:t>
            </a:r>
            <a:r>
              <a:rPr lang="en-US" sz="800" dirty="0" smtClean="0"/>
              <a:t>“Global Trends in Publishing 2014” Frankfurter </a:t>
            </a:r>
            <a:r>
              <a:rPr lang="en-US" sz="800" dirty="0" err="1" smtClean="0"/>
              <a:t>Buchmesse</a:t>
            </a:r>
            <a:r>
              <a:rPr lang="en-US" sz="800" dirty="0" smtClean="0"/>
              <a:t> Business Club</a:t>
            </a:r>
            <a:endParaRPr lang="ru-RU" sz="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sp>
        <p:nvSpPr>
          <p:cNvPr id="9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60432" y="404664"/>
            <a:ext cx="496888" cy="30638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5</a:t>
            </a:r>
            <a:endParaRPr lang="ru-RU" dirty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332296"/>
              </p:ext>
            </p:extLst>
          </p:nvPr>
        </p:nvGraphicFramePr>
        <p:xfrm>
          <a:off x="135414" y="1484784"/>
          <a:ext cx="8782472" cy="421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87632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1"/>
          <p:cNvSpPr txBox="1">
            <a:spLocks/>
          </p:cNvSpPr>
          <p:nvPr/>
        </p:nvSpPr>
        <p:spPr bwMode="auto">
          <a:xfrm>
            <a:off x="323528" y="116632"/>
            <a:ext cx="805775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>
              <a:defRPr sz="2000">
                <a:solidFill>
                  <a:srgbClr val="000000"/>
                </a:solidFill>
                <a:latin typeface="Arial" charset="0"/>
              </a:defRPr>
            </a:lvl2pPr>
            <a:lvl3pPr>
              <a:defRPr sz="2000">
                <a:solidFill>
                  <a:srgbClr val="000000"/>
                </a:solidFill>
                <a:latin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ru-RU" sz="1600" b="0" dirty="0"/>
              <a:t>Объем продаж электронных книг стабильно растет и занимает уже около 21</a:t>
            </a:r>
            <a:r>
              <a:rPr lang="en-US" sz="1600" b="0" dirty="0"/>
              <a:t>% </a:t>
            </a:r>
            <a:r>
              <a:rPr lang="ru-RU" sz="1600" b="0" dirty="0"/>
              <a:t>рынка книгоиздания в США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1484784"/>
            <a:ext cx="8742280" cy="3922665"/>
          </a:xfrm>
          <a:prstGeom prst="rect">
            <a:avLst/>
          </a:prstGeom>
        </p:spPr>
      </p:pic>
      <p:graphicFrame>
        <p:nvGraphicFramePr>
          <p:cNvPr id="9218" name="Объект 8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3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Прямоугольник 7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ru-RU" sz="1200"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221" name="Номер слайда 3"/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8532440" y="278557"/>
            <a:ext cx="393538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l" eaLnBrk="1" hangingPunct="1"/>
            <a:fld id="{8A3B1135-8A19-504E-91B3-9A15E3BB855E}" type="slidenum">
              <a:rPr lang="ru-RU" sz="1400"/>
              <a:pPr algn="l" eaLnBrk="1" hangingPunct="1"/>
              <a:t>6</a:t>
            </a:fld>
            <a:endParaRPr lang="ru-RU" sz="1400" dirty="0"/>
          </a:p>
        </p:txBody>
      </p:sp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1058862" y="6207125"/>
            <a:ext cx="1531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defTabSz="457200">
              <a:lnSpc>
                <a:spcPct val="100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Источник: </a:t>
            </a:r>
            <a:r>
              <a:rPr lang="en-US" sz="1200" dirty="0" err="1" smtClean="0">
                <a:solidFill>
                  <a:prstClr val="black"/>
                </a:solidFill>
              </a:rPr>
              <a:t>BookStats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4461849" y="1953549"/>
            <a:ext cx="21868" cy="3722037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7483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Прямоугольник 2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defRPr/>
            </a:pPr>
            <a:endParaRPr lang="ru-RU" sz="1400" b="1"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437" name="Заголовок 1"/>
          <p:cNvSpPr>
            <a:spLocks noGrp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199568" y="116632"/>
            <a:ext cx="8496300" cy="71913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ru-RU" sz="1600" dirty="0" smtClean="0">
                <a:solidFill>
                  <a:srgbClr val="000000"/>
                </a:solidFill>
                <a:latin typeface="Arial"/>
                <a:cs typeface="Arial"/>
              </a:rPr>
              <a:t>Динамика продаж бумажных и электронных книг в Великобритании – рост электронных книг замедляется. При этом доля электронных книг растет  и составляет 16%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6395648"/>
            <a:ext cx="88791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800" dirty="0" smtClean="0"/>
              <a:t>*Данные доклада </a:t>
            </a:r>
            <a:r>
              <a:rPr lang="en-US" sz="800" dirty="0" smtClean="0"/>
              <a:t>“Global Trends in Publishing 2014” Frankfurter </a:t>
            </a:r>
            <a:r>
              <a:rPr lang="en-US" sz="800" dirty="0" err="1" smtClean="0"/>
              <a:t>Buchmesse</a:t>
            </a:r>
            <a:r>
              <a:rPr lang="en-US" sz="800" dirty="0" smtClean="0"/>
              <a:t> Business Club</a:t>
            </a:r>
            <a:endParaRPr lang="ru-RU" sz="80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533623" y="1298006"/>
          <a:ext cx="792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sp>
        <p:nvSpPr>
          <p:cNvPr id="10" name="Номер слайда 3"/>
          <p:cNvSpPr>
            <a:spLocks noGrp="1"/>
          </p:cNvSpPr>
          <p:nvPr>
            <p:ph type="sldNum" sz="quarter" idx="4294967295"/>
            <p:custDataLst>
              <p:tags r:id="rId5"/>
            </p:custDataLst>
          </p:nvPr>
        </p:nvSpPr>
        <p:spPr>
          <a:xfrm>
            <a:off x="8532440" y="278557"/>
            <a:ext cx="393538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l" eaLnBrk="1" hangingPunct="1"/>
            <a:r>
              <a:rPr lang="ru-RU" sz="14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3476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381" y="48187"/>
            <a:ext cx="86892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В 201</a:t>
            </a:r>
            <a:r>
              <a:rPr lang="en-US" sz="1600" b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3</a:t>
            </a:r>
            <a:r>
              <a:rPr lang="ru-RU" sz="1600" b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-2014 гг. у ведущих издательств доля электронной книги в продажах составляет в среднем около 25</a:t>
            </a:r>
            <a:r>
              <a:rPr lang="en-US" sz="1600" b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%</a:t>
            </a:r>
            <a:endParaRPr lang="ru-RU" sz="1600" b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218" name="Объект 8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Прямоугольник 7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ru-RU" sz="1200"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221" name="Номер слайда 3"/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8373087" y="328927"/>
            <a:ext cx="77091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l" eaLnBrk="1" hangingPunct="1"/>
            <a:fld id="{8A3B1135-8A19-504E-91B3-9A15E3BB855E}" type="slidenum">
              <a:rPr lang="ru-RU" sz="1400"/>
              <a:pPr algn="l" eaLnBrk="1" hangingPunct="1"/>
              <a:t>8</a:t>
            </a:fld>
            <a:endParaRPr lang="ru-RU" sz="1400" dirty="0"/>
          </a:p>
        </p:txBody>
      </p: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2496284" y="2539718"/>
            <a:ext cx="4838949" cy="73866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defTabSz="457200">
              <a:lnSpc>
                <a:spcPct val="100000"/>
              </a:lnSpc>
            </a:pPr>
            <a:r>
              <a:rPr lang="en-US" sz="1400" dirty="0" smtClean="0">
                <a:solidFill>
                  <a:schemeClr val="bg2"/>
                </a:solidFill>
              </a:rPr>
              <a:t>31 </a:t>
            </a:r>
            <a:r>
              <a:rPr lang="ru-RU" sz="1400" dirty="0" smtClean="0">
                <a:solidFill>
                  <a:schemeClr val="bg2"/>
                </a:solidFill>
              </a:rPr>
              <a:t>июля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smtClean="0">
                <a:solidFill>
                  <a:schemeClr val="bg2"/>
                </a:solidFill>
              </a:rPr>
              <a:t>2014 </a:t>
            </a:r>
            <a:r>
              <a:rPr lang="ru-RU" sz="1400" dirty="0">
                <a:solidFill>
                  <a:schemeClr val="bg2"/>
                </a:solidFill>
              </a:rPr>
              <a:t>года. </a:t>
            </a:r>
            <a:r>
              <a:rPr lang="ru-RU" sz="1400" dirty="0" smtClean="0">
                <a:solidFill>
                  <a:schemeClr val="bg2"/>
                </a:solidFill>
              </a:rPr>
              <a:t>По итогам 1 полугодья 2014 года доля </a:t>
            </a:r>
            <a:r>
              <a:rPr lang="ru-RU" sz="1400" dirty="0">
                <a:solidFill>
                  <a:schemeClr val="bg2"/>
                </a:solidFill>
              </a:rPr>
              <a:t>электронных книг в </a:t>
            </a:r>
            <a:r>
              <a:rPr lang="ru-RU" sz="1400" dirty="0" smtClean="0">
                <a:solidFill>
                  <a:schemeClr val="bg2"/>
                </a:solidFill>
              </a:rPr>
              <a:t>выручка американского подразделения компании составила 29</a:t>
            </a:r>
            <a:r>
              <a:rPr lang="en-US" sz="1400" dirty="0" smtClean="0">
                <a:solidFill>
                  <a:schemeClr val="bg2"/>
                </a:solidFill>
              </a:rPr>
              <a:t>%</a:t>
            </a:r>
            <a:endParaRPr lang="ru-RU" sz="1400" dirty="0">
              <a:solidFill>
                <a:schemeClr val="bg2"/>
              </a:solidFill>
            </a:endParaRPr>
          </a:p>
        </p:txBody>
      </p:sp>
      <p:pic>
        <p:nvPicPr>
          <p:cNvPr id="10" name="Изображение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" t="24387" r="2727" b="22908"/>
          <a:stretch>
            <a:fillRect/>
          </a:stretch>
        </p:blipFill>
        <p:spPr bwMode="auto">
          <a:xfrm>
            <a:off x="608707" y="2570422"/>
            <a:ext cx="149066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Изображение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42" y="3632248"/>
            <a:ext cx="1269827" cy="108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2838556" y="3741584"/>
            <a:ext cx="4496677" cy="52322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defTabSz="457200">
              <a:lnSpc>
                <a:spcPct val="100000"/>
              </a:lnSpc>
            </a:pPr>
            <a:r>
              <a:rPr lang="ru-RU" sz="1400" dirty="0" smtClean="0">
                <a:solidFill>
                  <a:schemeClr val="bg2"/>
                </a:solidFill>
              </a:rPr>
              <a:t>По </a:t>
            </a:r>
            <a:r>
              <a:rPr lang="ru-RU" sz="1400" dirty="0">
                <a:solidFill>
                  <a:schemeClr val="bg2"/>
                </a:solidFill>
              </a:rPr>
              <a:t>итогам </a:t>
            </a:r>
            <a:r>
              <a:rPr lang="ru-RU" sz="1400" dirty="0" smtClean="0">
                <a:solidFill>
                  <a:schemeClr val="bg2"/>
                </a:solidFill>
              </a:rPr>
              <a:t>2013 </a:t>
            </a:r>
            <a:r>
              <a:rPr lang="ru-RU" sz="1400" dirty="0">
                <a:solidFill>
                  <a:schemeClr val="bg2"/>
                </a:solidFill>
              </a:rPr>
              <a:t>года доля электронных </a:t>
            </a:r>
            <a:r>
              <a:rPr lang="ru-RU" sz="1400" dirty="0" smtClean="0">
                <a:solidFill>
                  <a:schemeClr val="bg2"/>
                </a:solidFill>
              </a:rPr>
              <a:t>и цифровых аудиокниг составила 27</a:t>
            </a:r>
            <a:r>
              <a:rPr lang="en-US" sz="1400" dirty="0" smtClean="0">
                <a:solidFill>
                  <a:schemeClr val="bg2"/>
                </a:solidFill>
              </a:rPr>
              <a:t>% </a:t>
            </a:r>
            <a:r>
              <a:rPr lang="ru-RU" sz="1400" dirty="0">
                <a:solidFill>
                  <a:schemeClr val="bg2"/>
                </a:solidFill>
              </a:rPr>
              <a:t>выручки</a:t>
            </a:r>
            <a:r>
              <a:rPr lang="en-US" sz="1400" dirty="0">
                <a:solidFill>
                  <a:schemeClr val="bg2"/>
                </a:solidFill>
              </a:rPr>
              <a:t> Simon &amp; Schuster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053511" y="1477378"/>
            <a:ext cx="4281722" cy="52322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defTabSz="457200">
              <a:lnSpc>
                <a:spcPct val="100000"/>
              </a:lnSpc>
            </a:pPr>
            <a:r>
              <a:rPr lang="ru-RU" sz="1400" dirty="0" smtClean="0">
                <a:solidFill>
                  <a:schemeClr val="bg2"/>
                </a:solidFill>
              </a:rPr>
              <a:t>По итогам 2013 годя доля доля </a:t>
            </a:r>
            <a:r>
              <a:rPr lang="ru-RU" sz="1400" dirty="0">
                <a:solidFill>
                  <a:schemeClr val="bg2"/>
                </a:solidFill>
              </a:rPr>
              <a:t>электронных книг в общих продажах группы </a:t>
            </a:r>
            <a:r>
              <a:rPr lang="ru-RU" sz="1400" dirty="0" smtClean="0">
                <a:solidFill>
                  <a:schemeClr val="bg2"/>
                </a:solidFill>
              </a:rPr>
              <a:t>составила 20</a:t>
            </a:r>
            <a:r>
              <a:rPr lang="en-US" sz="1400" dirty="0" smtClean="0">
                <a:solidFill>
                  <a:schemeClr val="bg2"/>
                </a:solidFill>
              </a:rPr>
              <a:t>%</a:t>
            </a:r>
            <a:endParaRPr lang="ru-RU" sz="1400" dirty="0">
              <a:solidFill>
                <a:schemeClr val="bg2"/>
              </a:solidFill>
            </a:endParaRPr>
          </a:p>
        </p:txBody>
      </p:sp>
      <p:pic>
        <p:nvPicPr>
          <p:cNvPr id="14" name="Изображение 14"/>
          <p:cNvPicPr>
            <a:picLocks noChangeAspect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38" y="1168902"/>
            <a:ext cx="1016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7697864" y="1514390"/>
            <a:ext cx="80182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defTabSz="457200">
              <a:lnSpc>
                <a:spcPct val="100000"/>
              </a:lnSpc>
            </a:pPr>
            <a:r>
              <a:rPr lang="en-US" b="1" i="1" dirty="0" smtClean="0">
                <a:solidFill>
                  <a:prstClr val="black"/>
                </a:solidFill>
                <a:latin typeface="Charcoal CY" pitchFamily="-84" charset="-52"/>
              </a:rPr>
              <a:t>20%</a:t>
            </a:r>
            <a:endParaRPr lang="ru-RU" b="1" i="1" dirty="0" smtClean="0">
              <a:solidFill>
                <a:prstClr val="black"/>
              </a:solidFill>
              <a:latin typeface="Charcoal CY" pitchFamily="-84" charset="-52"/>
            </a:endParaRPr>
          </a:p>
        </p:txBody>
      </p:sp>
      <p:sp>
        <p:nvSpPr>
          <p:cNvPr id="16" name="TextBox 27"/>
          <p:cNvSpPr txBox="1">
            <a:spLocks noChangeArrowheads="1"/>
          </p:cNvSpPr>
          <p:nvPr/>
        </p:nvSpPr>
        <p:spPr bwMode="auto">
          <a:xfrm>
            <a:off x="7697863" y="2693017"/>
            <a:ext cx="80182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defTabSz="457200">
              <a:lnSpc>
                <a:spcPct val="100000"/>
              </a:lnSpc>
            </a:pPr>
            <a:r>
              <a:rPr lang="ru-RU" b="1" i="1" dirty="0" smtClean="0">
                <a:solidFill>
                  <a:prstClr val="black"/>
                </a:solidFill>
                <a:latin typeface="Charcoal CY" pitchFamily="-84" charset="-52"/>
              </a:rPr>
              <a:t>2</a:t>
            </a:r>
            <a:r>
              <a:rPr lang="en-US" b="1" i="1" dirty="0" smtClean="0">
                <a:solidFill>
                  <a:prstClr val="black"/>
                </a:solidFill>
                <a:latin typeface="Charcoal CY" pitchFamily="-84" charset="-52"/>
              </a:rPr>
              <a:t>9%</a:t>
            </a:r>
            <a:endParaRPr lang="ru-RU" b="1" i="1" dirty="0" smtClean="0">
              <a:solidFill>
                <a:prstClr val="black"/>
              </a:solidFill>
              <a:latin typeface="Charcoal CY" pitchFamily="-84" charset="-52"/>
            </a:endParaRPr>
          </a:p>
        </p:txBody>
      </p:sp>
      <p:sp>
        <p:nvSpPr>
          <p:cNvPr id="17" name="TextBox 28"/>
          <p:cNvSpPr txBox="1">
            <a:spLocks noChangeArrowheads="1"/>
          </p:cNvSpPr>
          <p:nvPr/>
        </p:nvSpPr>
        <p:spPr bwMode="auto">
          <a:xfrm>
            <a:off x="7745834" y="3718028"/>
            <a:ext cx="80182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defTabSz="457200">
              <a:lnSpc>
                <a:spcPct val="100000"/>
              </a:lnSpc>
            </a:pPr>
            <a:r>
              <a:rPr lang="ru-RU" b="1" i="1" dirty="0" smtClean="0">
                <a:solidFill>
                  <a:prstClr val="black"/>
                </a:solidFill>
                <a:latin typeface="Charcoal CY" pitchFamily="-84" charset="-52"/>
              </a:rPr>
              <a:t>27</a:t>
            </a:r>
            <a:r>
              <a:rPr lang="en-US" b="1" i="1" dirty="0" smtClean="0">
                <a:solidFill>
                  <a:prstClr val="black"/>
                </a:solidFill>
                <a:latin typeface="Charcoal CY" pitchFamily="-84" charset="-52"/>
              </a:rPr>
              <a:t>%</a:t>
            </a:r>
            <a:endParaRPr lang="ru-RU" b="1" i="1" dirty="0" smtClean="0">
              <a:solidFill>
                <a:prstClr val="black"/>
              </a:solidFill>
              <a:latin typeface="Charcoal CY" pitchFamily="-84" charset="-52"/>
            </a:endParaRPr>
          </a:p>
        </p:txBody>
      </p:sp>
      <p:pic>
        <p:nvPicPr>
          <p:cNvPr id="3" name="Изображение 2" descr="Снимок экрана 2014-08-27 в 21.20.24.png"/>
          <p:cNvPicPr>
            <a:picLocks noChangeAspect="1"/>
          </p:cNvPicPr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6" y="4906096"/>
            <a:ext cx="3431903" cy="605630"/>
          </a:xfrm>
          <a:prstGeom prst="rect">
            <a:avLst/>
          </a:prstGeom>
        </p:spPr>
      </p:pic>
      <p:sp>
        <p:nvSpPr>
          <p:cNvPr id="18" name="Прямоугольник 9"/>
          <p:cNvSpPr>
            <a:spLocks noChangeArrowheads="1"/>
          </p:cNvSpPr>
          <p:nvPr/>
        </p:nvSpPr>
        <p:spPr bwMode="auto">
          <a:xfrm>
            <a:off x="3491880" y="4728006"/>
            <a:ext cx="3851846" cy="73866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defTabSz="457200">
              <a:lnSpc>
                <a:spcPct val="100000"/>
              </a:lnSpc>
            </a:pPr>
            <a:r>
              <a:rPr lang="en-US" sz="1400" dirty="0">
                <a:solidFill>
                  <a:schemeClr val="bg2"/>
                </a:solidFill>
              </a:rPr>
              <a:t>8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>
                <a:solidFill>
                  <a:schemeClr val="bg2"/>
                </a:solidFill>
              </a:rPr>
              <a:t>августа </a:t>
            </a:r>
            <a:r>
              <a:rPr lang="ru-RU" sz="1400" dirty="0" smtClean="0">
                <a:solidFill>
                  <a:schemeClr val="bg2"/>
                </a:solidFill>
              </a:rPr>
              <a:t>201</a:t>
            </a:r>
            <a:r>
              <a:rPr lang="en-US" sz="1400" dirty="0" smtClean="0">
                <a:solidFill>
                  <a:schemeClr val="bg2"/>
                </a:solidFill>
              </a:rPr>
              <a:t>4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>
                <a:solidFill>
                  <a:schemeClr val="bg2"/>
                </a:solidFill>
              </a:rPr>
              <a:t>года. </a:t>
            </a:r>
            <a:r>
              <a:rPr lang="ru-RU" sz="1400" dirty="0" smtClean="0">
                <a:solidFill>
                  <a:schemeClr val="bg2"/>
                </a:solidFill>
              </a:rPr>
              <a:t>Доля продаж электронных книг выросла в компании с 17</a:t>
            </a:r>
            <a:r>
              <a:rPr lang="en-US" sz="1400" dirty="0" smtClean="0">
                <a:solidFill>
                  <a:schemeClr val="bg2"/>
                </a:solidFill>
              </a:rPr>
              <a:t>% </a:t>
            </a:r>
            <a:r>
              <a:rPr lang="ru-RU" sz="1400" dirty="0" smtClean="0">
                <a:solidFill>
                  <a:schemeClr val="bg2"/>
                </a:solidFill>
              </a:rPr>
              <a:t>в 2012 году, до 22</a:t>
            </a:r>
            <a:r>
              <a:rPr lang="en-US" sz="1400" dirty="0" smtClean="0">
                <a:solidFill>
                  <a:schemeClr val="bg2"/>
                </a:solidFill>
              </a:rPr>
              <a:t>% </a:t>
            </a:r>
            <a:r>
              <a:rPr lang="ru-RU" sz="1400" dirty="0" smtClean="0">
                <a:solidFill>
                  <a:schemeClr val="bg2"/>
                </a:solidFill>
              </a:rPr>
              <a:t>в 2013 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19" name="TextBox 28"/>
          <p:cNvSpPr txBox="1">
            <a:spLocks noChangeArrowheads="1"/>
          </p:cNvSpPr>
          <p:nvPr/>
        </p:nvSpPr>
        <p:spPr bwMode="auto">
          <a:xfrm>
            <a:off x="7767320" y="4911551"/>
            <a:ext cx="80182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defTabSz="457200">
              <a:lnSpc>
                <a:spcPct val="100000"/>
              </a:lnSpc>
            </a:pPr>
            <a:r>
              <a:rPr lang="ru-RU" b="1" i="1" dirty="0" smtClean="0">
                <a:solidFill>
                  <a:prstClr val="black"/>
                </a:solidFill>
                <a:latin typeface="Charcoal CY" pitchFamily="-84" charset="-52"/>
              </a:rPr>
              <a:t>2</a:t>
            </a:r>
            <a:r>
              <a:rPr lang="en-US" b="1" i="1" dirty="0" smtClean="0">
                <a:solidFill>
                  <a:prstClr val="black"/>
                </a:solidFill>
                <a:latin typeface="Charcoal CY" pitchFamily="-84" charset="-52"/>
              </a:rPr>
              <a:t>2%</a:t>
            </a:r>
            <a:endParaRPr lang="ru-RU" b="1" i="1" dirty="0" smtClean="0">
              <a:solidFill>
                <a:prstClr val="black"/>
              </a:solidFill>
              <a:latin typeface="Charcoal CY" pitchFamily="-8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6080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957" y="317542"/>
            <a:ext cx="7630616" cy="411138"/>
          </a:xfrm>
        </p:spPr>
        <p:txBody>
          <a:bodyPr/>
          <a:lstStyle/>
          <a:p>
            <a:r>
              <a:rPr lang="ru-RU" sz="1600" dirty="0" smtClean="0"/>
              <a:t>Ёмкость рынка и количество новинок по отношению к ВВП. Потенциал  роста книжного рынка РФ за счет развития розничного предложения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AD42-1E24-44D1-8EFC-6800222FE47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1045077"/>
            <a:ext cx="8062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r>
              <a:rPr lang="ru-RU" sz="1200" dirty="0"/>
              <a:t>*Данные доклада </a:t>
            </a:r>
            <a:r>
              <a:rPr lang="en-US" sz="1200" dirty="0"/>
              <a:t>“Global Trends in Publishing 2014” Frankfurter </a:t>
            </a:r>
            <a:r>
              <a:rPr lang="en-US" sz="1200" dirty="0" err="1"/>
              <a:t>Buchmesse</a:t>
            </a:r>
            <a:r>
              <a:rPr lang="en-US" sz="1200" dirty="0"/>
              <a:t> Business </a:t>
            </a:r>
            <a:r>
              <a:rPr lang="en-US" sz="1200" dirty="0" smtClean="0"/>
              <a:t>Club</a:t>
            </a:r>
            <a:r>
              <a:rPr lang="ru-RU" sz="1200" dirty="0" smtClean="0"/>
              <a:t>, данные за 2012 год</a:t>
            </a:r>
            <a:endParaRPr lang="ru-RU" sz="1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88775"/>
            <a:ext cx="7360485" cy="427332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</a:ln>
        </p:spPr>
      </p:pic>
      <p:sp>
        <p:nvSpPr>
          <p:cNvPr id="10" name="TextBox 9"/>
          <p:cNvSpPr txBox="1"/>
          <p:nvPr/>
        </p:nvSpPr>
        <p:spPr>
          <a:xfrm>
            <a:off x="755576" y="2026011"/>
            <a:ext cx="226591" cy="3566973"/>
          </a:xfrm>
          <a:prstGeom prst="rect">
            <a:avLst/>
          </a:prstGeom>
          <a:solidFill>
            <a:srgbClr val="FFEEDD"/>
          </a:solidFill>
        </p:spPr>
        <p:txBody>
          <a:bodyPr vert="vert270" wrap="square" lIns="36000" tIns="36000" rIns="36000" bIns="36000" rtlCol="0">
            <a:spAutoFit/>
          </a:bodyPr>
          <a:lstStyle/>
          <a:p>
            <a:r>
              <a:rPr lang="ru-RU" dirty="0" smtClean="0"/>
              <a:t>Новинок, на 1 млн. населения в 2012 году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50504" y="6384349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Размер круга отражает ВВП на душу населения по паритету покупательной способности 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1619672" y="3140968"/>
            <a:ext cx="144017" cy="936104"/>
          </a:xfrm>
          <a:prstGeom prst="downArrow">
            <a:avLst>
              <a:gd name="adj1" fmla="val 10090"/>
              <a:gd name="adj2" fmla="val 117121"/>
            </a:avLst>
          </a:prstGeom>
          <a:solidFill>
            <a:srgbClr val="FF0000">
              <a:alpha val="29000"/>
            </a:srgbClr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98682" y="4520715"/>
            <a:ext cx="385995" cy="200055"/>
          </a:xfrm>
          <a:prstGeom prst="rect">
            <a:avLst/>
          </a:prstGeom>
          <a:solidFill>
            <a:srgbClr val="89D3D1"/>
          </a:solidFill>
        </p:spPr>
        <p:txBody>
          <a:bodyPr wrap="square" rtlCol="0">
            <a:spAutoFit/>
          </a:bodyPr>
          <a:lstStyle/>
          <a:p>
            <a:r>
              <a:rPr lang="ru-RU" sz="700" dirty="0" smtClean="0"/>
              <a:t>10 €</a:t>
            </a:r>
            <a:endParaRPr lang="ru-RU" sz="700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5661248"/>
            <a:ext cx="4752528" cy="246221"/>
          </a:xfrm>
          <a:prstGeom prst="rect">
            <a:avLst/>
          </a:prstGeom>
          <a:solidFill>
            <a:srgbClr val="FFEEDD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Книжный рынок, потребление в евро на душу населения за 2012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4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066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&gt;&lt;m_strFormatTime&gt;%#m&lt;/m_strFormatTime&gt;&lt;/m_precDefault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MinusSymbol&gt;-&lt;/m_chMinus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12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JZfRDpF0aYCjjsM8f6n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JZfRDpF0aYCjjsM8f6n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JZfRDpF0aYCjjsM8f6n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5GB_vTJUSxWfjDlEqM8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JZfRDpF0aYCjjsM8f6n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JZfRDpF0aYCjjsM8f6n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JZfRDpF0aYCjjsM8f6n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JZfRDpF0aYCjjsM8f6n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JZfRDpF0aYCjjsM8f6n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gAHXU0F0C7TMCEMxas9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e_f8uw_k.zJT.Ap5vMF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Fhg80NrEyHQJ90_tHwn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7xe1rEDmE.7aeaPPAwTG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gAHXU0F0C7TMCEMxas9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e_f8uw_k.zJT.Ap5vMF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7xe1rEDmE.7aeaPPAwTG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5GB_vTJUSxWfjDlEqM8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Fhg80NrEyHQJ90_tHwn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7xe1rEDmE.7aeaPPAwTG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5GB_vTJUSxWfjDlEqM8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JZfRDpF0aYCjjsM8f6n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JZfRDpF0aYCjjsM8f6n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Fhg80NrEyHQJ90_tHwn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7xe1rEDmE.7aeaPPAwTG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_VnjSxOqkGSEPLTZkNxY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_VnjSxOqkGSEPLTZkNxY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_VnjSxOqkGSEPLTZkNxY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JZfRDpF0aYCjjsM8f6n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_VnjSxOqkGSEPLTZkNxY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5GB_vTJUSxWfjDlEqM8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5GB_vTJUSxWfjDlEqM8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JZfRDpF0aYCjjsM8f6n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JZfRDpF0aYCjjsM8f6n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JZfRDpF0aYCjjsM8f6nQ"/>
</p:tagLst>
</file>

<file path=ppt/theme/theme1.xml><?xml version="1.0" encoding="utf-8"?>
<a:theme xmlns:a="http://schemas.openxmlformats.org/drawingml/2006/main" name="Приоритеты 2009_ДД 110109">
  <a:themeElements>
    <a:clrScheme name="Презентация медиастратегии и оргмодели 1207 9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DDDDDD"/>
      </a:accent1>
      <a:accent2>
        <a:srgbClr val="EAEAEA"/>
      </a:accent2>
      <a:accent3>
        <a:srgbClr val="FFFFFF"/>
      </a:accent3>
      <a:accent4>
        <a:srgbClr val="000000"/>
      </a:accent4>
      <a:accent5>
        <a:srgbClr val="EBEBEB"/>
      </a:accent5>
      <a:accent6>
        <a:srgbClr val="D4D4D4"/>
      </a:accent6>
      <a:hlink>
        <a:srgbClr val="777777"/>
      </a:hlink>
      <a:folHlink>
        <a:srgbClr val="C0C0C0"/>
      </a:folHlink>
    </a:clrScheme>
    <a:fontScheme name="Презентация медиастратегии и оргмодели 12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резентация медиастратегии и оргмодели 1207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медиастратегии и оргмодели 1207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медиастратегии и оргмодели 1207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медиастратегии и оргмодели 1207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медиастратегии и оргмодели 1207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медиастратегии и оргмодели 1207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медиастратегии и оргмодели 1207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медиастратегии и оргмодели 1207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медиастратегии и оргмодели 1207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DDDDD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Приоритеты 2009_ДД 110109</Template>
  <TotalTime>24595</TotalTime>
  <Words>1528</Words>
  <Application>Microsoft Office PowerPoint</Application>
  <PresentationFormat>Экран (4:3)</PresentationFormat>
  <Paragraphs>225</Paragraphs>
  <Slides>22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Charcoal CY</vt:lpstr>
      <vt:lpstr>Franklin Gothic Medium</vt:lpstr>
      <vt:lpstr>Wingdings</vt:lpstr>
      <vt:lpstr>Приоритеты 2009_ДД 110109</vt:lpstr>
      <vt:lpstr>think-cell Slide</vt:lpstr>
      <vt:lpstr>    Анализ книжного рынка РФ 2013-2015 гг.  Приоритеты развития холдинга «Эксмо-АСТ»   Олег Новиков</vt:lpstr>
      <vt:lpstr>Презентация PowerPoint</vt:lpstr>
      <vt:lpstr>Динамика рынка в натуральном выражении останется отрицательной, даже при росте рынка в рублях в 2015 году</vt:lpstr>
      <vt:lpstr>Презентация PowerPoint</vt:lpstr>
      <vt:lpstr>Динамика  «бумажного» книжного рынка стран Европы и США в стоимостном выражении*. Замедление темпов падения, стагнация в США, Германии и Франции. </vt:lpstr>
      <vt:lpstr>Презентация PowerPoint</vt:lpstr>
      <vt:lpstr>Динамика продаж бумажных и электронных книг в Великобритании – рост электронных книг замедляется. При этом доля электронных книг растет  и составляет 16%</vt:lpstr>
      <vt:lpstr>Презентация PowerPoint</vt:lpstr>
      <vt:lpstr>Ёмкость рынка и количество новинок по отношению к ВВП. Потенциал  роста книжного рынка РФ за счет развития розничного предложения</vt:lpstr>
      <vt:lpstr>Сегменты: «Детская литература» и «Образование» стабильно растут,  по нашей оценке учебный сегмент во 2пг восстановит положительный тренд. «Прикладная/профессиональная литература» незначительно падает в 2014 году, но 2015 году динамика становится положительной,  «Художественной литература» - стабильное падение</vt:lpstr>
      <vt:lpstr>Презентация PowerPoint</vt:lpstr>
      <vt:lpstr>Коммерческий рынок РФ по регионам в млрд. руб. *  Растущие регионы: Сибирь и ДВ, Урал, Южный. Стагнирующий - Центральный. Падающие – Северо-Западный и Приволжский</vt:lpstr>
      <vt:lpstr>Прирост конечных продажи книг в крупной специализированной рознице подтверждает рыночные тенденции. </vt:lpstr>
      <vt:lpstr>Рынок электронной книги в России также устойчиво растет в течение последних четырех лет в среднем на 99,4% в год. При сохранении данных темпов роста доля электронной книги скоро (не позже 2017 года) составить 5% от всего книжного рынка или около 3,0 млрд. рублей</vt:lpstr>
      <vt:lpstr>Наметилась тенденция перевеса позитивных рыночных факторов над негативными</vt:lpstr>
      <vt:lpstr>Итоги по актуальным задачам 2013-2014гг</vt:lpstr>
      <vt:lpstr>Цель проекта – разработать интегральный индекс и оценить с его помощью развитость инфраструктуры для чтения литературы в российских регионах</vt:lpstr>
      <vt:lpstr> Инфраструктура книги и чтения. Книжные магазины в РФ*</vt:lpstr>
      <vt:lpstr>Индекс обеспеченности регионов книжными магазинами (на тыс. населения)</vt:lpstr>
      <vt:lpstr>Общероссийская отраслевая инициатива. Концепция кредитного рейтинга для клиентов: высокая актуальность для рынка прозрачности и надежности партнерских отношений: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работы 2009 г.  и приоритеты развития системы дистрибуции  на 2010 г.</dc:title>
  <dc:creator>Мария Горина</dc:creator>
  <cp:lastModifiedBy>Elena</cp:lastModifiedBy>
  <cp:revision>965</cp:revision>
  <cp:lastPrinted>2014-09-03T19:12:00Z</cp:lastPrinted>
  <dcterms:created xsi:type="dcterms:W3CDTF">2010-01-18T09:51:40Z</dcterms:created>
  <dcterms:modified xsi:type="dcterms:W3CDTF">2014-09-03T19:27:53Z</dcterms:modified>
</cp:coreProperties>
</file>