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0" r:id="rId2"/>
    <p:sldId id="281" r:id="rId3"/>
    <p:sldId id="285" r:id="rId4"/>
    <p:sldId id="282" r:id="rId5"/>
    <p:sldId id="296" r:id="rId6"/>
    <p:sldId id="297" r:id="rId7"/>
    <p:sldId id="294" r:id="rId8"/>
    <p:sldId id="275" r:id="rId9"/>
    <p:sldId id="293" r:id="rId10"/>
    <p:sldId id="295" r:id="rId11"/>
    <p:sldId id="287" r:id="rId12"/>
    <p:sldId id="29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11">
          <p15:clr>
            <a:srgbClr val="A4A3A4"/>
          </p15:clr>
        </p15:guide>
        <p15:guide id="2" pos="3016" userDrawn="1">
          <p15:clr>
            <a:srgbClr val="A4A3A4"/>
          </p15:clr>
        </p15:guide>
        <p15:guide id="3" pos="5329" userDrawn="1">
          <p15:clr>
            <a:srgbClr val="A4A3A4"/>
          </p15:clr>
        </p15:guide>
        <p15:guide id="4" orient="horz" pos="758" userDrawn="1">
          <p15:clr>
            <a:srgbClr val="A4A3A4"/>
          </p15:clr>
        </p15:guide>
        <p15:guide id="5" orient="horz" pos="3117" userDrawn="1">
          <p15:clr>
            <a:srgbClr val="A4A3A4"/>
          </p15:clr>
        </p15:guide>
        <p15:guide id="6" pos="5511" userDrawn="1">
          <p15:clr>
            <a:srgbClr val="A4A3A4"/>
          </p15:clr>
        </p15:guide>
        <p15:guide id="7" pos="3061" userDrawn="1">
          <p15:clr>
            <a:srgbClr val="A4A3A4"/>
          </p15:clr>
        </p15:guide>
        <p15:guide id="8" pos="1066" userDrawn="1">
          <p15:clr>
            <a:srgbClr val="A4A3A4"/>
          </p15:clr>
        </p15:guide>
        <p15:guide id="9" orient="horz" pos="1529">
          <p15:clr>
            <a:srgbClr val="A4A3A4"/>
          </p15:clr>
        </p15:guide>
        <p15:guide id="10" orient="horz" pos="6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D"/>
    <a:srgbClr val="1861AD"/>
    <a:srgbClr val="C80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0764" autoAdjust="0"/>
  </p:normalViewPr>
  <p:slideViewPr>
    <p:cSldViewPr>
      <p:cViewPr varScale="1">
        <p:scale>
          <a:sx n="93" d="100"/>
          <a:sy n="93" d="100"/>
        </p:scale>
        <p:origin x="-1260" y="-102"/>
      </p:cViewPr>
      <p:guideLst>
        <p:guide orient="horz" pos="1711"/>
        <p:guide orient="horz" pos="758"/>
        <p:guide orient="horz" pos="3117"/>
        <p:guide orient="horz" pos="1529"/>
        <p:guide orient="horz" pos="667"/>
        <p:guide pos="3016"/>
        <p:guide pos="5329"/>
        <p:guide pos="5511"/>
        <p:guide pos="3061"/>
        <p:guide pos="10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54445-02A7-4ACA-8B1D-2BBC83A34949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E7E27-DA46-48AB-ABAC-C10773626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9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7E27-DA46-48AB-ABAC-C10773626DF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259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7E27-DA46-48AB-ABAC-C10773626D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07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7E27-DA46-48AB-ABAC-C10773626D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7E27-DA46-48AB-ABAC-C10773626D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5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связи</a:t>
            </a:r>
            <a:r>
              <a:rPr lang="ru-RU" sz="1200" i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экономическими изменениями, неопределенностью ситуации  из-за ухода крупных брендов  из ТЦ, м</a:t>
            </a:r>
            <a:r>
              <a:rPr lang="ru-RU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 временно брали паузу в открытии новых магазинов, и на текущие момент открыли только 13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планах по году по двум брендам суммарно   открыть  порядка</a:t>
            </a:r>
            <a:r>
              <a:rPr lang="ru-RU" sz="1200" i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r>
              <a:rPr lang="ru-RU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магазинов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i="1" dirty="0" smtClean="0"/>
              <a:t>Активный рост </a:t>
            </a:r>
            <a:r>
              <a:rPr lang="ru-RU" i="1" baseline="0" dirty="0" smtClean="0"/>
              <a:t> молодежной ЦА  за счет интереса к комиксам и </a:t>
            </a:r>
            <a:r>
              <a:rPr lang="ru-RU" i="1" baseline="0" dirty="0" err="1" smtClean="0"/>
              <a:t>манге</a:t>
            </a:r>
            <a:endParaRPr lang="ru-RU" i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Падает трафик в ТЦ, но трафик в наши магазины падает в два раза меньше.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читатели не перестали ходить к нам.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7E27-DA46-48AB-ABAC-C10773626DF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43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/>
              <a:t>Снова возвращаемся</a:t>
            </a:r>
            <a:r>
              <a:rPr lang="ru-RU" i="1" baseline="0" dirty="0" smtClean="0"/>
              <a:t> к проведению мероприятий, встреч с авторами\</a:t>
            </a:r>
            <a:r>
              <a:rPr lang="ru-RU" i="1" baseline="0" dirty="0" err="1" smtClean="0"/>
              <a:t>блогерами</a:t>
            </a:r>
            <a:r>
              <a:rPr lang="ru-RU" i="1" baseline="0" dirty="0" smtClean="0"/>
              <a:t> не только в </a:t>
            </a:r>
            <a:r>
              <a:rPr lang="ru-RU" i="1" baseline="0" dirty="0" err="1" smtClean="0"/>
              <a:t>Мск</a:t>
            </a:r>
            <a:r>
              <a:rPr lang="ru-RU" i="1" baseline="0" dirty="0" smtClean="0"/>
              <a:t> и СПб, но и в регионах</a:t>
            </a:r>
          </a:p>
          <a:p>
            <a:r>
              <a:rPr lang="ru-RU" i="1" dirty="0" smtClean="0"/>
              <a:t>Эмоциональная связь – внимание, забота о покупателях,</a:t>
            </a:r>
            <a:r>
              <a:rPr lang="ru-RU" i="1" baseline="0" dirty="0" smtClean="0"/>
              <a:t> заметность среди других брендов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7E27-DA46-48AB-ABAC-C10773626DF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41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/>
              <a:t>Сокращение трафика преимущественно за счет ухода крупных </a:t>
            </a:r>
            <a:r>
              <a:rPr lang="ru-RU" i="1" dirty="0" err="1" smtClean="0"/>
              <a:t>ритейлеров</a:t>
            </a:r>
            <a:r>
              <a:rPr lang="ru-RU" i="1" dirty="0" smtClean="0"/>
              <a:t> из ТЦ.</a:t>
            </a:r>
          </a:p>
          <a:p>
            <a:r>
              <a:rPr lang="ru-RU" i="1" dirty="0" smtClean="0"/>
              <a:t>Падение трафика в ТЦ  за 1 ПГ на 7%, при этом в</a:t>
            </a:r>
            <a:r>
              <a:rPr lang="ru-RU" i="1" baseline="0" dirty="0" smtClean="0"/>
              <a:t> нашей сети </a:t>
            </a:r>
            <a:r>
              <a:rPr lang="ru-RU" i="1" dirty="0" smtClean="0"/>
              <a:t> порядка 4 %, то есть, наши читатели не перестали ходить к нам.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7E27-DA46-48AB-ABAC-C10773626DF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57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Атмосфера - посидеть, кофе, питомцы, </a:t>
            </a:r>
            <a:r>
              <a:rPr lang="ru-RU" dirty="0" err="1" smtClean="0"/>
              <a:t>вай</a:t>
            </a:r>
            <a:r>
              <a:rPr lang="ru-RU" dirty="0" smtClean="0"/>
              <a:t>-фай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7E27-DA46-48AB-ABAC-C10773626D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8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Книжные Вселенные</a:t>
            </a:r>
            <a:r>
              <a:rPr lang="ru-RU" baseline="0" dirty="0" smtClean="0"/>
              <a:t> - п</a:t>
            </a:r>
            <a:r>
              <a:rPr lang="ru-RU" dirty="0" smtClean="0"/>
              <a:t>ример Гарри Поттер, </a:t>
            </a:r>
            <a:r>
              <a:rPr lang="ru-RU" dirty="0" err="1" smtClean="0"/>
              <a:t>Рики</a:t>
            </a:r>
            <a:r>
              <a:rPr lang="ru-RU" dirty="0" smtClean="0"/>
              <a:t> </a:t>
            </a:r>
            <a:r>
              <a:rPr lang="ru-RU" dirty="0" err="1" smtClean="0"/>
              <a:t>Морти</a:t>
            </a:r>
            <a:r>
              <a:rPr lang="ru-RU" dirty="0" smtClean="0"/>
              <a:t> – книги + сопутствующие продукты,</a:t>
            </a:r>
            <a:r>
              <a:rPr lang="ru-RU" baseline="0" dirty="0" smtClean="0"/>
              <a:t> фильмы, музыка и т.п.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7E27-DA46-48AB-ABAC-C10773626D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94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7E27-DA46-48AB-ABAC-C10773626D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39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7E27-DA46-48AB-ABAC-C10773626DF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10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7E27-DA46-48AB-ABAC-C10773626DF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10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0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8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9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6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1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3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6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9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2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88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2339752" y="1901279"/>
            <a:ext cx="5616624" cy="11025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Книжный ритейл 2022: тенденции и перспективы</a:t>
            </a:r>
            <a:b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E:\Work\ММКВЯ-2022\Презентация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75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2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229087"/>
            <a:ext cx="6707088" cy="47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1861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БОЛЬШЕ,  ЧЕМ КНИЖНЫЙ  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0" y="699542"/>
            <a:ext cx="7056784" cy="0"/>
          </a:xfrm>
          <a:prstGeom prst="line">
            <a:avLst/>
          </a:prstGeom>
          <a:ln>
            <a:solidFill>
              <a:srgbClr val="1861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03648" y="1115908"/>
            <a:ext cx="3353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Атмосфера </a:t>
            </a:r>
            <a:r>
              <a:rPr lang="ru-RU" sz="14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околокниг</a:t>
            </a:r>
            <a:endParaRPr lang="ru-RU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Коллаборации с другими брендами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Партнёрские программы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Внутренний туризм 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как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способ притяжения трафика</a:t>
            </a:r>
          </a:p>
        </p:txBody>
      </p:sp>
      <p:pic>
        <p:nvPicPr>
          <p:cNvPr id="7" name="Picture 2" descr="E:\Work\ММКВЯ-2022\Презентация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75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7"/>
          <a:stretch/>
        </p:blipFill>
        <p:spPr bwMode="auto">
          <a:xfrm>
            <a:off x="4604995" y="1035866"/>
            <a:ext cx="4287485" cy="283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015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19672" y="205978"/>
            <a:ext cx="6707088" cy="47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1861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РИСКИ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91680" y="699542"/>
            <a:ext cx="7056784" cy="0"/>
          </a:xfrm>
          <a:prstGeom prst="line">
            <a:avLst/>
          </a:prstGeom>
          <a:ln>
            <a:solidFill>
              <a:srgbClr val="1861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52120" y="4346011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2058" y="843558"/>
            <a:ext cx="5832648" cy="1314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Ухудшение экономической ситуации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трафика в ТЦ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Сложности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издательств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зарубежными правообладателями</a:t>
            </a:r>
          </a:p>
        </p:txBody>
      </p:sp>
      <p:pic>
        <p:nvPicPr>
          <p:cNvPr id="4" name="Picture 2" descr="\\bookcentre\root\Marketing\Public\Внешняя информация\ОТДЕЛ PR &amp; BTL\2022 BTL\Открытия магазинов\Фото открытия\Липецк 6\OBL_35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29095"/>
          <a:stretch/>
        </p:blipFill>
        <p:spPr bwMode="auto">
          <a:xfrm>
            <a:off x="4427984" y="2499742"/>
            <a:ext cx="4032448" cy="218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Work\ММКВЯ-2022\Презентация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75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31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19672" y="205978"/>
            <a:ext cx="6707088" cy="47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1861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ПРОГНОЗЫ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91680" y="699542"/>
            <a:ext cx="7056784" cy="0"/>
          </a:xfrm>
          <a:prstGeom prst="line">
            <a:avLst/>
          </a:prstGeom>
          <a:ln>
            <a:solidFill>
              <a:srgbClr val="1861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52120" y="4346011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123166"/>
            <a:ext cx="5904656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доли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мультиформатного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потребления при сохранении интереса к бумажным книгам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Большая аудитория, для которой важна эмоциональная и тактильная составляющая при выборе и чтении бумажных книг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экосистемы книжного выбора </a:t>
            </a: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E:\Work\ММКВЯ-2022\Презентация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75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7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327" y="151972"/>
            <a:ext cx="7139135" cy="475562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rgbClr val="1861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ИТОГИ 1 ПГ 2022 </a:t>
            </a:r>
            <a:r>
              <a:rPr lang="ru-RU" sz="1600" b="1" dirty="0" smtClean="0">
                <a:solidFill>
                  <a:srgbClr val="1861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РОЗНИЧНЫХ МАГАЗИНАХ  </a:t>
            </a:r>
            <a:r>
              <a:rPr lang="ru-RU" sz="1600" b="1" dirty="0">
                <a:solidFill>
                  <a:srgbClr val="1861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ОРС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91680" y="699542"/>
            <a:ext cx="7056784" cy="0"/>
          </a:xfrm>
          <a:prstGeom prst="line">
            <a:avLst/>
          </a:prstGeom>
          <a:ln>
            <a:solidFill>
              <a:srgbClr val="1861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547664" y="771550"/>
            <a:ext cx="352839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700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магазинов в 220 городах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магазины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13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Планы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открытию до конца года 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- 20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D6D30E9-CD50-7AAA-00C0-79F2479EC69D}"/>
              </a:ext>
            </a:extLst>
          </p:cNvPr>
          <p:cNvSpPr/>
          <p:nvPr/>
        </p:nvSpPr>
        <p:spPr>
          <a:xfrm>
            <a:off x="6289846" y="1419622"/>
            <a:ext cx="27466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высокий спрос на книги - переключение с соцсетей, онлайн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кинотеатров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молодёжной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аудитории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интерес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розничным магазинам -  важно прийти и выбрать книгу </a:t>
            </a:r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вживую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t="11900" r="2958" b="11900"/>
          <a:stretch/>
        </p:blipFill>
        <p:spPr bwMode="auto">
          <a:xfrm>
            <a:off x="1344133" y="1924444"/>
            <a:ext cx="4958206" cy="273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E:\Work\ММКВЯ-2022\Презентация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75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6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771550"/>
            <a:ext cx="7128792" cy="5760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Современный книжный как место встреч и общения</a:t>
            </a:r>
          </a:p>
          <a:p>
            <a:pPr marL="0" lv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Место куда хочется всегда возвращаться  </a:t>
            </a:r>
          </a:p>
          <a:p>
            <a:pPr marL="0" lv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Эмоциональная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связь бренда и покупателя </a:t>
            </a:r>
          </a:p>
          <a:p>
            <a:pPr marL="0" indent="0">
              <a:spcBef>
                <a:spcPts val="100"/>
              </a:spcBef>
              <a:buNone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spcBef>
                <a:spcPts val="100"/>
              </a:spcBef>
              <a:buAutoNum type="arabicPeriod"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1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619672" y="151972"/>
            <a:ext cx="6707088" cy="47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1861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ИТОГИ 1 ПГ 2022 В РОЗНИЧНЫХ МАГАЗИНАХ ОРС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91680" y="699542"/>
            <a:ext cx="7056784" cy="0"/>
          </a:xfrm>
          <a:prstGeom prst="line">
            <a:avLst/>
          </a:prstGeom>
          <a:ln>
            <a:solidFill>
              <a:srgbClr val="1861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pr\Desktop\ФОТО\Буквоед НОВЫЙ\IMG_5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4473"/>
            <a:ext cx="3677614" cy="245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2043560"/>
            <a:ext cx="3703524" cy="2472406"/>
          </a:xfrm>
          <a:prstGeom prst="rect">
            <a:avLst/>
          </a:prstGeom>
        </p:spPr>
      </p:pic>
      <p:pic>
        <p:nvPicPr>
          <p:cNvPr id="10" name="Picture 2" descr="E:\Work\ММКВЯ-2022\Презентация\Рисуно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75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99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205978"/>
            <a:ext cx="6707088" cy="47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1861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ИТОГИ 1 ПГ 2022 В РОЗНИЧНЫХ МАГАЗИНАХ ОРС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91680" y="699542"/>
            <a:ext cx="7056784" cy="0"/>
          </a:xfrm>
          <a:prstGeom prst="line">
            <a:avLst/>
          </a:prstGeom>
          <a:ln>
            <a:solidFill>
              <a:srgbClr val="1861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267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972473"/>
            <a:ext cx="228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Трафик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квартал   -1,95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  +6,97%</a:t>
            </a:r>
          </a:p>
          <a:p>
            <a:pPr>
              <a:lnSpc>
                <a:spcPct val="150000"/>
              </a:lnSpc>
            </a:pP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за 1 ПГ по ОРС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2,4% к  2021 г.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8896" y="3777302"/>
            <a:ext cx="73162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Продолжаем развивать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омниканальность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82%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оффлайн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18% онлайн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Экспертиза в категории – преимущество перед маркетплейсами</a:t>
            </a:r>
          </a:p>
        </p:txBody>
      </p:sp>
      <p:pic>
        <p:nvPicPr>
          <p:cNvPr id="1026" name="Picture 2" descr="C:\Users\pr\Pictures\IMG_564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08832"/>
            <a:ext cx="4697981" cy="26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Work\ММКВЯ-2022\Презентация\Рисуно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75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8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915566"/>
            <a:ext cx="3456384" cy="288032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Реорганизация торгового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пространства -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больше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книг </a:t>
            </a: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лицом </a:t>
            </a:r>
            <a:endParaRPr lang="ru-RU" sz="14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8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Кассы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самообслуживания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во флагманских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магазинах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Атмосферный супермаркет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Друзья по книгам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19672" y="205978"/>
            <a:ext cx="6707088" cy="47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1861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ТРАНСФОРМАЦИЯ  РОЗНИЦЫ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691680" y="699542"/>
            <a:ext cx="7056784" cy="0"/>
          </a:xfrm>
          <a:prstGeom prst="line">
            <a:avLst/>
          </a:prstGeom>
          <a:ln>
            <a:solidFill>
              <a:srgbClr val="1861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7773"/>
            <a:ext cx="3290528" cy="229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bookcentre\root\Marketing\Public\Внешняя информация\ОТДЕЛ PR &amp; BTL\2022 BTL\Открытия магазинов\Фото открытия\Ленинский проспект\IMG_15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62" r="13172" b="7556"/>
          <a:stretch/>
        </p:blipFill>
        <p:spPr bwMode="auto">
          <a:xfrm>
            <a:off x="5364088" y="771550"/>
            <a:ext cx="3290528" cy="187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Work\ММКВЯ-2022\Презентация\Рисунок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75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7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31590"/>
            <a:ext cx="3059459" cy="25202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Синергия  с партнерами: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новые виды продвижения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эксклюзивы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книжных Вселенных</a:t>
            </a:r>
          </a:p>
          <a:p>
            <a:pPr marL="0" indent="0">
              <a:buNone/>
            </a:pPr>
            <a:endParaRPr lang="ru-RU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19672" y="205978"/>
            <a:ext cx="6707088" cy="47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1861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ТРАНСФОРМАЦИЯ РОЗНИЦЫ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691680" y="699542"/>
            <a:ext cx="7056784" cy="0"/>
          </a:xfrm>
          <a:prstGeom prst="line">
            <a:avLst/>
          </a:prstGeom>
          <a:ln>
            <a:solidFill>
              <a:srgbClr val="1861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E:\Work\ММКВЯ-2022\Презентация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75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r\Downloads\IMG_70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r="8906"/>
          <a:stretch/>
        </p:blipFill>
        <p:spPr bwMode="auto">
          <a:xfrm>
            <a:off x="4572000" y="897695"/>
            <a:ext cx="4487729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9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4521" y="987574"/>
            <a:ext cx="7313983" cy="28803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Избирательное использование и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адаптация инструментов ритейла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книжной рознице: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промо-миксы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глубокие скидки на разные товарные группы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частая ротация промо-предложений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перезапуск программы лояльности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19672" y="205978"/>
            <a:ext cx="6707088" cy="47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1861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ТРАНСФОРМАЦИЯ РОЗНИЦЫ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691680" y="699542"/>
            <a:ext cx="7056784" cy="0"/>
          </a:xfrm>
          <a:prstGeom prst="line">
            <a:avLst/>
          </a:prstGeom>
          <a:ln>
            <a:solidFill>
              <a:srgbClr val="1861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E:\Work\ММКВЯ-2022\Презентация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75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4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205978"/>
            <a:ext cx="6707088" cy="47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1861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ТРАНСФОРМАЦИЯ  РОЗНИЦЫ 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47664" y="720008"/>
            <a:ext cx="7056784" cy="0"/>
          </a:xfrm>
          <a:prstGeom prst="line">
            <a:avLst/>
          </a:prstGeom>
          <a:ln>
            <a:solidFill>
              <a:srgbClr val="1861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475656" y="1127719"/>
            <a:ext cx="3425552" cy="1732063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Главный приоритет 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ПОКУПАТЕЛИ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изучение покупательского пути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фокус-групп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исследования</a:t>
            </a:r>
          </a:p>
          <a:p>
            <a:pPr>
              <a:lnSpc>
                <a:spcPct val="150000"/>
              </a:lnSpc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\\bookcentre\root\Marketing\Public\Внешняя информация\PR\фото\DSC057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29" t="9031"/>
          <a:stretch/>
        </p:blipFill>
        <p:spPr bwMode="auto">
          <a:xfrm>
            <a:off x="4674119" y="1172493"/>
            <a:ext cx="4279527" cy="305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Work\ММКВЯ-2022\Презентация\Рисуно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75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52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205978"/>
            <a:ext cx="6707088" cy="47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1861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БОЛЬШЕ,  ЧЕМ КНИЖНЫЙ  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47664" y="720008"/>
            <a:ext cx="7056784" cy="0"/>
          </a:xfrm>
          <a:prstGeom prst="line">
            <a:avLst/>
          </a:prstGeom>
          <a:ln>
            <a:solidFill>
              <a:srgbClr val="1861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538546" y="936032"/>
            <a:ext cx="3897550" cy="1923750"/>
          </a:xfrm>
          <a:noFill/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ответственность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благотворительные проекты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студенческие программы</a:t>
            </a:r>
          </a:p>
          <a:p>
            <a:pPr marL="0" indent="0" fontAlgn="base">
              <a:buNone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base"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fontAlgn="base"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076056" y="771550"/>
            <a:ext cx="3473126" cy="19237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Z:\Marketing\Public\Внешняя информация\ОТДЕЛ PR &amp; BTL\2022 BTL\Встречи с авторами\08 Август\17.08 Благое дело\Photos\DSC04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5606"/>
            <a:ext cx="4104456" cy="273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Work\ММКВЯ-2022\Презентация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75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588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11062</TotalTime>
  <Words>475</Words>
  <Application>Microsoft Office PowerPoint</Application>
  <PresentationFormat>Экран (16:9)</PresentationFormat>
  <Paragraphs>142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Книжный ритейл 2022: тенденции и перспективы </vt:lpstr>
      <vt:lpstr>ИТОГИ 1 ПГ 2022 В РОЗНИЧНЫХ МАГАЗИНАХ  ОРС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«Читай-город»</dc:title>
  <dc:creator>Денисова Елена Эдуардовна</dc:creator>
  <cp:lastModifiedBy>Абрамова Елена Витальевна</cp:lastModifiedBy>
  <cp:revision>651</cp:revision>
  <dcterms:created xsi:type="dcterms:W3CDTF">2020-03-05T07:32:00Z</dcterms:created>
  <dcterms:modified xsi:type="dcterms:W3CDTF">2022-09-04T17:06:57Z</dcterms:modified>
</cp:coreProperties>
</file>