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61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91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24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09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15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55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95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29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98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1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55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230B1-1B7F-4406-A614-B6FE08A2E565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6FE87-1C9B-42B3-B406-55CC2AD7A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5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2751063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развития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книжной </a:t>
            </a:r>
            <a:r>
              <a:rPr lang="ru-RU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розницы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  <a:r>
              <a:rPr lang="ru-RU" sz="5400" dirty="0">
                <a:solidFill>
                  <a:srgbClr val="0070C0"/>
                </a:solidFill>
              </a:rPr>
              <a:t/>
            </a:r>
            <a:br>
              <a:rPr lang="ru-RU" sz="5400" dirty="0">
                <a:solidFill>
                  <a:srgbClr val="0070C0"/>
                </a:solidFill>
              </a:rPr>
            </a:br>
            <a:endParaRPr lang="ru-RU" sz="5400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948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Omnichannel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Главная тема года в ритейле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покупка AMAZON сети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Foods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~14 млрд $,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перспектива развития рынка очевидна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ОРС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стремительно растёт наш интернет-магазин</a:t>
            </a:r>
          </a:p>
        </p:txBody>
      </p:sp>
    </p:spTree>
    <p:extLst>
      <p:ext uri="{BB962C8B-B14F-4D97-AF65-F5344CB8AC3E}">
        <p14:creationId xmlns:p14="http://schemas.microsoft.com/office/powerpoint/2010/main" val="3355223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3717032"/>
            <a:ext cx="72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2015 году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GfK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провела исследование рынка онлайн-ритейла в Германии 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сделала прогноз по его развитию на ближайшее десятилетие.</a:t>
            </a: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прогнозу, темпы роста онлайн ритейла значительно снизятся к 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войдут в норму.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значит, что всего лишь через 5-10 лет онлайн-ритейл перестанет быть</a:t>
            </a: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ключевым драйвером роста розничной торговли. К этому времени </a:t>
            </a:r>
            <a:b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на развитых рынках онлайн и </a:t>
            </a:r>
            <a:r>
              <a:rPr lang="ru-RU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оффлайн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сегменты достигнут определенного </a:t>
            </a:r>
            <a:r>
              <a:rPr lang="ru-RU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эквилибриума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958438" y="529178"/>
            <a:ext cx="6083540" cy="2899822"/>
            <a:chOff x="958438" y="1864502"/>
            <a:chExt cx="3323075" cy="1584000"/>
          </a:xfrm>
        </p:grpSpPr>
        <p:sp>
          <p:nvSpPr>
            <p:cNvPr id="12" name="Прямоугольник 11"/>
            <p:cNvSpPr/>
            <p:nvPr/>
          </p:nvSpPr>
          <p:spPr bwMode="gray">
            <a:xfrm>
              <a:off x="3705449" y="1864502"/>
              <a:ext cx="576064" cy="158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>
                <a:spcBef>
                  <a:spcPts val="300"/>
                </a:spcBef>
                <a:buFont typeface="Courier New" pitchFamily="49" charset="0"/>
                <a:buNone/>
              </a:pPr>
              <a:endPara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 bwMode="gray">
            <a:xfrm>
              <a:off x="1515992" y="1864502"/>
              <a:ext cx="575742" cy="158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>
                <a:spcBef>
                  <a:spcPts val="300"/>
                </a:spcBef>
                <a:buFont typeface="Courier New" pitchFamily="49" charset="0"/>
                <a:buNone/>
              </a:pPr>
              <a:endPara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 bwMode="gray">
            <a:xfrm>
              <a:off x="2610592" y="1864502"/>
              <a:ext cx="576000" cy="158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>
                <a:spcBef>
                  <a:spcPts val="300"/>
                </a:spcBef>
                <a:buFont typeface="Courier New" pitchFamily="49" charset="0"/>
                <a:buNone/>
              </a:pPr>
              <a:endPara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Полилиния 14"/>
            <p:cNvSpPr/>
            <p:nvPr/>
          </p:nvSpPr>
          <p:spPr bwMode="gray">
            <a:xfrm>
              <a:off x="958438" y="1956748"/>
              <a:ext cx="3302668" cy="1446714"/>
            </a:xfrm>
            <a:custGeom>
              <a:avLst/>
              <a:gdLst>
                <a:gd name="connsiteX0" fmla="*/ 0 w 3302668"/>
                <a:gd name="connsiteY0" fmla="*/ 1431758 h 1431758"/>
                <a:gd name="connsiteX1" fmla="*/ 1353553 w 3302668"/>
                <a:gd name="connsiteY1" fmla="*/ 403058 h 1431758"/>
                <a:gd name="connsiteX2" fmla="*/ 3302668 w 3302668"/>
                <a:gd name="connsiteY2" fmla="*/ 0 h 1431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02668" h="1431758">
                  <a:moveTo>
                    <a:pt x="0" y="1431758"/>
                  </a:moveTo>
                  <a:cubicBezTo>
                    <a:pt x="401554" y="1036721"/>
                    <a:pt x="803108" y="641684"/>
                    <a:pt x="1353553" y="403058"/>
                  </a:cubicBezTo>
                  <a:cubicBezTo>
                    <a:pt x="1903998" y="164432"/>
                    <a:pt x="2603333" y="82216"/>
                    <a:pt x="3302668" y="0"/>
                  </a:cubicBezTo>
                </a:path>
              </a:pathLst>
            </a:custGeom>
            <a:noFill/>
            <a:ln w="28575">
              <a:solidFill>
                <a:srgbClr val="A2AD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 bwMode="gray">
            <a:xfrm>
              <a:off x="958438" y="1929035"/>
              <a:ext cx="3302668" cy="503659"/>
            </a:xfrm>
            <a:custGeom>
              <a:avLst/>
              <a:gdLst>
                <a:gd name="connsiteX0" fmla="*/ 0 w 3302668"/>
                <a:gd name="connsiteY0" fmla="*/ 1431758 h 1431758"/>
                <a:gd name="connsiteX1" fmla="*/ 1353553 w 3302668"/>
                <a:gd name="connsiteY1" fmla="*/ 403058 h 1431758"/>
                <a:gd name="connsiteX2" fmla="*/ 3302668 w 3302668"/>
                <a:gd name="connsiteY2" fmla="*/ 0 h 1431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02668" h="1431758">
                  <a:moveTo>
                    <a:pt x="0" y="1431758"/>
                  </a:moveTo>
                  <a:cubicBezTo>
                    <a:pt x="401554" y="1036721"/>
                    <a:pt x="803108" y="641684"/>
                    <a:pt x="1353553" y="403058"/>
                  </a:cubicBezTo>
                  <a:cubicBezTo>
                    <a:pt x="1903998" y="164432"/>
                    <a:pt x="2603333" y="82216"/>
                    <a:pt x="3302668" y="0"/>
                  </a:cubicBezTo>
                </a:path>
              </a:pathLst>
            </a:custGeom>
            <a:noFill/>
            <a:ln w="28575">
              <a:solidFill>
                <a:srgbClr val="007D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/>
            <p:cNvSpPr txBox="1"/>
            <p:nvPr/>
          </p:nvSpPr>
          <p:spPr bwMode="gray">
            <a:xfrm>
              <a:off x="3794709" y="3197815"/>
              <a:ext cx="217155" cy="1176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ru-RU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2020</a:t>
              </a:r>
              <a:endPara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 bwMode="gray">
            <a:xfrm>
              <a:off x="969467" y="2111474"/>
              <a:ext cx="455781" cy="1176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ru-RU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Оффлайн</a:t>
              </a:r>
              <a:endPara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 bwMode="gray">
            <a:xfrm>
              <a:off x="969145" y="2897830"/>
              <a:ext cx="351126" cy="1176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ru-RU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Онлайн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204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книжной розницы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Маленький рынок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привлекательность для участников (предпринимателей, сотрудников) и инвесторов, ограничения по выбору площадок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 специалистов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РФ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системно не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готовят специалистов для ритейла</a:t>
            </a:r>
          </a:p>
        </p:txBody>
      </p:sp>
    </p:spTree>
    <p:extLst>
      <p:ext uri="{BB962C8B-B14F-4D97-AF65-F5344CB8AC3E}">
        <p14:creationId xmlns:p14="http://schemas.microsoft.com/office/powerpoint/2010/main" val="788647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книжной розницы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компетентность  управления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оцифрованность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прозрачность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(свойственные в целом и ритейлу, и экономике)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Закредитованность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неликвидный товар</a:t>
            </a:r>
          </a:p>
        </p:txBody>
      </p:sp>
    </p:spTree>
    <p:extLst>
      <p:ext uri="{BB962C8B-B14F-4D97-AF65-F5344CB8AC3E}">
        <p14:creationId xmlns:p14="http://schemas.microsoft.com/office/powerpoint/2010/main" val="29792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Плохо простроенный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относительно мелкий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 </a:t>
            </a:r>
            <a:b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реальных активов, непривлекательный </a:t>
            </a:r>
            <a:b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инвестиций и кредитования, </a:t>
            </a:r>
            <a:b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сомнительными перспективами</a:t>
            </a:r>
          </a:p>
        </p:txBody>
      </p:sp>
    </p:spTree>
    <p:extLst>
      <p:ext uri="{BB962C8B-B14F-4D97-AF65-F5344CB8AC3E}">
        <p14:creationId xmlns:p14="http://schemas.microsoft.com/office/powerpoint/2010/main" val="19487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нам поможет?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Печатная книга оказалась устойчива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подрывным инновациям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Офф-лайн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рител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смыкается с он-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лайн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ритейлом в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Omnichannel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РФ началось восстановление кредитования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отенциал развития на рынке пока не исчерпан</a:t>
            </a:r>
          </a:p>
        </p:txBody>
      </p:sp>
    </p:spTree>
    <p:extLst>
      <p:ext uri="{BB962C8B-B14F-4D97-AF65-F5344CB8AC3E}">
        <p14:creationId xmlns:p14="http://schemas.microsoft.com/office/powerpoint/2010/main" val="16560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2102991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Конкуренция?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Консолидация?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Кооперация?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057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Объединённая розничная сеть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«Читай-город – Буквоед»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 магазинов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 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 новых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города РФ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2-е место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Европе по количеству магазинов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500-й магазин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откроем до конца года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85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Сохранены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флагманские магазины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92088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Выиграли открытые торги</a:t>
            </a: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Братсккниги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700 м</a:t>
            </a: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Кузбасскниги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(г. Кемерово) 1100 м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Магазин в Воронеже закрыт, несмотря на все письма от РКС</a:t>
            </a:r>
          </a:p>
        </p:txBody>
      </p:sp>
    </p:spTree>
    <p:extLst>
      <p:ext uri="{BB962C8B-B14F-4D97-AF65-F5344CB8AC3E}">
        <p14:creationId xmlns:p14="http://schemas.microsoft.com/office/powerpoint/2010/main" val="405035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Всё хорошо!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Великобритании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boom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детских книг +16%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всех книг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+7-7,5% в Великобритании и США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падает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Великобритания -17%, США -18,7% </a:t>
            </a:r>
          </a:p>
        </p:txBody>
      </p:sp>
    </p:spTree>
    <p:extLst>
      <p:ext uri="{BB962C8B-B14F-4D97-AF65-F5344CB8AC3E}">
        <p14:creationId xmlns:p14="http://schemas.microsoft.com/office/powerpoint/2010/main" val="181704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1844824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читают книги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Печатные книги растут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Электронные книги падают</a:t>
            </a:r>
          </a:p>
        </p:txBody>
      </p:sp>
    </p:spTree>
    <p:extLst>
      <p:ext uri="{BB962C8B-B14F-4D97-AF65-F5344CB8AC3E}">
        <p14:creationId xmlns:p14="http://schemas.microsoft.com/office/powerpoint/2010/main" val="32932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 и факторы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характера в РФ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спрос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экономике,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инфляция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Следствие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 близкий к 0,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 этом инфляционные ожидания остаются высокими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Опережающий рост затрат</a:t>
            </a:r>
          </a:p>
        </p:txBody>
      </p:sp>
    </p:spTree>
    <p:extLst>
      <p:ext uri="{BB962C8B-B14F-4D97-AF65-F5344CB8AC3E}">
        <p14:creationId xmlns:p14="http://schemas.microsoft.com/office/powerpoint/2010/main" val="180448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 и факторы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характера в РФ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Перспектива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потеря рентабельности и банкротства в ритейле</a:t>
            </a:r>
          </a:p>
          <a:p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Альтернатива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максимальная эффективность операций закрытие неперспективных точек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автоматизация и сокращение персонала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овышение производительности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89203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 и факторы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характера в мире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Перестройка ритейла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перемещении части продаж в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on-line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Одни операторы сокращаются, другие растут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Smith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рост акций на 22%</a:t>
            </a: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Barnes&amp;Noble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падение акций на 32,8%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2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048" y="98072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 и факторы 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характера в мире</a:t>
            </a:r>
            <a:b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3129453" cy="8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2420888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адаптация на быстроменяющемся рынке</a:t>
            </a:r>
          </a:p>
        </p:txBody>
      </p:sp>
    </p:spTree>
    <p:extLst>
      <p:ext uri="{BB962C8B-B14F-4D97-AF65-F5344CB8AC3E}">
        <p14:creationId xmlns:p14="http://schemas.microsoft.com/office/powerpoint/2010/main" val="41976331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364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Тема Office</vt:lpstr>
      <vt:lpstr>Проблемы развития  книжной розницы  в России </vt:lpstr>
      <vt:lpstr>Объединённая розничная сеть  «Читай-город – Буквоед» </vt:lpstr>
      <vt:lpstr>Сохранены  флагманские магазины </vt:lpstr>
      <vt:lpstr>Всё хорошо!  </vt:lpstr>
      <vt:lpstr>Выводы  </vt:lpstr>
      <vt:lpstr>Проблемы  и факторы  общего характера в РФ </vt:lpstr>
      <vt:lpstr>Проблемы  и факторы  общего характера в РФ </vt:lpstr>
      <vt:lpstr>Проблемы  и факторы  общего характера в мире </vt:lpstr>
      <vt:lpstr>Проблемы  и факторы  общего характера в мире </vt:lpstr>
      <vt:lpstr>Omnichannel  </vt:lpstr>
      <vt:lpstr>Презентация PowerPoint</vt:lpstr>
      <vt:lpstr>Проблемы книжной розницы  </vt:lpstr>
      <vt:lpstr>Проблемы книжной розницы  </vt:lpstr>
      <vt:lpstr>Итог  </vt:lpstr>
      <vt:lpstr>Что нам поможет?  </vt:lpstr>
      <vt:lpstr>Конкуренция?  Консолидация?  Кооперация?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Плюхина Дарья</dc:creator>
  <cp:lastModifiedBy>Иванцов Михаил Викторович</cp:lastModifiedBy>
  <cp:revision>22</cp:revision>
  <dcterms:created xsi:type="dcterms:W3CDTF">2017-09-05T10:49:33Z</dcterms:created>
  <dcterms:modified xsi:type="dcterms:W3CDTF">2017-09-06T08:49:37Z</dcterms:modified>
</cp:coreProperties>
</file>