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56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makuliev, Nikolay - EGR" initials="JN-E" lastIdx="1" clrIdx="0">
    <p:extLst>
      <p:ext uri="{19B8F6BF-5375-455C-9EA6-DF929625EA0E}">
        <p15:presenceInfo xmlns:p15="http://schemas.microsoft.com/office/powerpoint/2012/main" userId="S-1-5-21-1327859410-1675630117-1008402571-31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tabLst>
                <a:tab pos="452438" algn="l"/>
              </a:tabLst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0" cap="none" dirty="0">
                <a:solidFill>
                  <a:schemeClr val="tx1"/>
                </a:solidFill>
                <a:latin typeface="Georgia Pro Black" panose="02040A02050405020203" pitchFamily="18" charset="0"/>
              </a:rPr>
              <a:t>Детская</a:t>
            </a:r>
            <a:r>
              <a:rPr lang="ru-RU" sz="2000" b="0" cap="none" baseline="0" dirty="0">
                <a:solidFill>
                  <a:schemeClr val="tx1"/>
                </a:solidFill>
                <a:latin typeface="Georgia Pro Black" panose="02040A02050405020203" pitchFamily="18" charset="0"/>
              </a:rPr>
              <a:t> книга в 2008-2017 гг.</a:t>
            </a:r>
            <a:endParaRPr lang="ru-RU" sz="2000" b="0" cap="none" dirty="0">
              <a:solidFill>
                <a:schemeClr val="tx1"/>
              </a:solidFill>
              <a:latin typeface="Georgia Pro Black" panose="02040A020504050202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tabLst>
              <a:tab pos="452438" algn="l"/>
            </a:tabLst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3770797573688743E-2"/>
          <c:y val="0.1174088839309054"/>
          <c:w val="0.83661503858776476"/>
          <c:h val="0.735475064611609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названий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cat>
            <c:numRef>
              <c:f>Лист1!$A$2:$A$11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11296</c:v>
                </c:pt>
                <c:pt idx="1">
                  <c:v>10866</c:v>
                </c:pt>
                <c:pt idx="2">
                  <c:v>10938</c:v>
                </c:pt>
                <c:pt idx="3">
                  <c:v>10023</c:v>
                </c:pt>
                <c:pt idx="4">
                  <c:v>10413</c:v>
                </c:pt>
                <c:pt idx="5">
                  <c:v>10950</c:v>
                </c:pt>
                <c:pt idx="6">
                  <c:v>10599</c:v>
                </c:pt>
                <c:pt idx="7">
                  <c:v>10825</c:v>
                </c:pt>
                <c:pt idx="8">
                  <c:v>11159</c:v>
                </c:pt>
                <c:pt idx="9">
                  <c:v>13531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D1-4A41-AAE3-347ADD910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721240"/>
        <c:axId val="398727144"/>
      </c:line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Тираж, млн. экз.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cat>
            <c:numRef>
              <c:f>Лист1!$A$2:$A$11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149.80000000000001</c:v>
                </c:pt>
                <c:pt idx="1">
                  <c:v>145.30000000000001</c:v>
                </c:pt>
                <c:pt idx="2">
                  <c:v>132</c:v>
                </c:pt>
                <c:pt idx="3">
                  <c:v>102.7</c:v>
                </c:pt>
                <c:pt idx="4">
                  <c:v>99.5</c:v>
                </c:pt>
                <c:pt idx="5">
                  <c:v>98.5</c:v>
                </c:pt>
                <c:pt idx="6">
                  <c:v>98.6</c:v>
                </c:pt>
                <c:pt idx="7">
                  <c:v>100.6</c:v>
                </c:pt>
                <c:pt idx="8">
                  <c:v>81.2</c:v>
                </c:pt>
                <c:pt idx="9">
                  <c:v>102.7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D1-4A41-AAE3-347ADD9105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Тираж 2016</c:v>
                </c:pt>
              </c:strCache>
            </c:strRef>
          </c:tx>
          <c:spPr>
            <a:ln w="2857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ysDot"/>
              <a:round/>
            </a:ln>
            <a:effectLst/>
          </c:spPr>
          <c:marker>
            <c:symbol val="circle"/>
            <c:size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  <a:prstDash val="sysDot"/>
              </a:ln>
              <a:effectLst/>
            </c:spPr>
          </c:marker>
          <c:cat>
            <c:numRef>
              <c:f>Лист1!$A$2:$A$11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7">
                  <c:v>100.6</c:v>
                </c:pt>
                <c:pt idx="8">
                  <c:v>101</c:v>
                </c:pt>
                <c:pt idx="9">
                  <c:v>102.7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74-4049-B166-EE9A36E1E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272392"/>
        <c:axId val="235001496"/>
      </c:lineChart>
      <c:catAx>
        <c:axId val="39872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8727144"/>
        <c:crosses val="autoZero"/>
        <c:auto val="1"/>
        <c:lblAlgn val="ctr"/>
        <c:lblOffset val="100"/>
        <c:noMultiLvlLbl val="0"/>
      </c:catAx>
      <c:valAx>
        <c:axId val="39872714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8721240"/>
        <c:crosses val="autoZero"/>
        <c:crossBetween val="between"/>
      </c:valAx>
      <c:valAx>
        <c:axId val="23500149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272392"/>
        <c:crosses val="max"/>
        <c:crossBetween val="between"/>
      </c:valAx>
      <c:catAx>
        <c:axId val="400272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5001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Каналы 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36-42E5-9E3D-B2139E65D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36-42E5-9E3D-B2139E65D5D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FMCG</c:v>
                </c:pt>
                <c:pt idx="1">
                  <c:v>Книжная розница и опт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9107866</c:v>
                </c:pt>
                <c:pt idx="1">
                  <c:v>2860123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2-4736-AC47-78CBCF68065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Georgia Pro Black" panose="02040A02050405020203" pitchFamily="18" charset="0"/>
              </a:rPr>
              <a:t>Динамика</a:t>
            </a:r>
            <a:r>
              <a:rPr lang="ru-RU" sz="2000" baseline="0" dirty="0">
                <a:solidFill>
                  <a:schemeClr val="tx1"/>
                </a:solidFill>
                <a:latin typeface="Georgia Pro Black" panose="02040A02050405020203" pitchFamily="18" charset="0"/>
              </a:rPr>
              <a:t> продаж в разных каналах</a:t>
            </a:r>
            <a:r>
              <a:rPr lang="ru-RU" sz="2000" dirty="0">
                <a:solidFill>
                  <a:schemeClr val="tx1"/>
                </a:solidFill>
                <a:latin typeface="Georgia Pro Black" panose="02040A02050405020203" pitchFamily="18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288210112479891E-2"/>
          <c:y val="0.13795857703885461"/>
          <c:w val="0.8944085150209391"/>
          <c:h val="0.73171076748570485"/>
        </c:manualLayout>
      </c:layout>
      <c:lineChart>
        <c:grouping val="standard"/>
        <c:varyColors val="0"/>
        <c:ser>
          <c:idx val="0"/>
          <c:order val="0"/>
          <c:tx>
            <c:strRef>
              <c:f>Лист2!$A$3</c:f>
              <c:strCache>
                <c:ptCount val="1"/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Лист2!$B$2:$N$2</c:f>
              <c:numCache>
                <c:formatCode>mmm\-yy</c:formatCode>
                <c:ptCount val="13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</c:numCache>
            </c:numRef>
          </c:cat>
          <c:val>
            <c:numRef>
              <c:f>Лист2!$B$3:$N$3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2A-4041-8CB7-93E80D96A462}"/>
            </c:ext>
          </c:extLst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FMCG Сети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Лист2!$B$2:$N$2</c:f>
              <c:numCache>
                <c:formatCode>mmm\-yy</c:formatCode>
                <c:ptCount val="13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</c:numCache>
            </c:numRef>
          </c:cat>
          <c:val>
            <c:numRef>
              <c:f>Лист2!$B$4:$N$4</c:f>
              <c:numCache>
                <c:formatCode>_(* #,##0.00_);_(* \(#,##0.00\);_(* "-"??_);_(@_)</c:formatCode>
                <c:ptCount val="13"/>
                <c:pt idx="0">
                  <c:v>584868.12824999995</c:v>
                </c:pt>
                <c:pt idx="1">
                  <c:v>554903.21149999998</c:v>
                </c:pt>
                <c:pt idx="2">
                  <c:v>481900.04750000016</c:v>
                </c:pt>
                <c:pt idx="3">
                  <c:v>450427.93999999994</c:v>
                </c:pt>
                <c:pt idx="4">
                  <c:v>727759.95874999999</c:v>
                </c:pt>
                <c:pt idx="5">
                  <c:v>955822.52100000007</c:v>
                </c:pt>
                <c:pt idx="6">
                  <c:v>725524.68850000005</c:v>
                </c:pt>
                <c:pt idx="7">
                  <c:v>588716.67475000001</c:v>
                </c:pt>
                <c:pt idx="8">
                  <c:v>634993.32000000007</c:v>
                </c:pt>
                <c:pt idx="9">
                  <c:v>949990.49</c:v>
                </c:pt>
                <c:pt idx="10">
                  <c:v>651825.27674999996</c:v>
                </c:pt>
                <c:pt idx="11">
                  <c:v>600343.04449999996</c:v>
                </c:pt>
                <c:pt idx="12">
                  <c:v>1200791.5334999999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2A-4041-8CB7-93E80D96A462}"/>
            </c:ext>
          </c:extLst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Книжная розница и опт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Лист2!$B$2:$N$2</c:f>
              <c:numCache>
                <c:formatCode>mmm\-yy</c:formatCode>
                <c:ptCount val="13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</c:numCache>
            </c:numRef>
          </c:cat>
          <c:val>
            <c:numRef>
              <c:f>Лист2!$B$5:$N$5</c:f>
              <c:numCache>
                <c:formatCode>_(* #,##0.00_);_(* \(#,##0.00\);_(* "-"??_);_(@_)</c:formatCode>
                <c:ptCount val="13"/>
                <c:pt idx="0">
                  <c:v>294777.27999999997</c:v>
                </c:pt>
                <c:pt idx="1">
                  <c:v>135348.14975000001</c:v>
                </c:pt>
                <c:pt idx="2">
                  <c:v>156948.95349999997</c:v>
                </c:pt>
                <c:pt idx="3">
                  <c:v>334854.58625000005</c:v>
                </c:pt>
                <c:pt idx="4">
                  <c:v>296927.15299999999</c:v>
                </c:pt>
                <c:pt idx="5">
                  <c:v>249923.64749999996</c:v>
                </c:pt>
                <c:pt idx="6">
                  <c:v>210000</c:v>
                </c:pt>
                <c:pt idx="7">
                  <c:v>218542</c:v>
                </c:pt>
                <c:pt idx="8">
                  <c:v>244193.19900000002</c:v>
                </c:pt>
                <c:pt idx="9">
                  <c:v>249321</c:v>
                </c:pt>
                <c:pt idx="10">
                  <c:v>268958</c:v>
                </c:pt>
                <c:pt idx="11">
                  <c:v>261258</c:v>
                </c:pt>
                <c:pt idx="12">
                  <c:v>249568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2A-4041-8CB7-93E80D96A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13946256"/>
        <c:axId val="313947504"/>
      </c:lineChart>
      <c:dateAx>
        <c:axId val="3139462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947504"/>
        <c:crosses val="autoZero"/>
        <c:auto val="1"/>
        <c:lblOffset val="100"/>
        <c:baseTimeUnit val="months"/>
      </c:dateAx>
      <c:valAx>
        <c:axId val="313947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394625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1771-D0DF-4311-9104-25FF3B2158DF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5300A-39C9-4D81-8DEE-8F5275588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5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1AF069-796D-4908-900D-2467DD526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BD8AF3-B5C9-4353-B2B6-7B8AC3E73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FA8DA-D012-447C-AAEE-C713E5B0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4B6F-1E6E-4E49-A610-3349E6AAE0CF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684D2-A4EC-41BB-8DD7-81E44E35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0BEED-47AC-43F8-8FCD-FE5A0399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4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FDCB2-6D6E-4065-93D1-44B1CF11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A64E23-1031-47EE-BFE3-CEEA3FBBB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AA4A7A-B571-487E-8CBC-B7D55E51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97BF-D234-47DE-A9B3-CB47B0902722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C20-E425-4412-AFA5-55893957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AF1A0-B983-4793-B5AA-121D03EE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0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09797F-8BBB-4AC0-87E9-B99258D6C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559B7-33FC-46A5-9670-381A6A402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121CA-6B73-4B06-B752-A8E2A7EC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345E-273C-4E74-AD1B-36122939E9D2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53BFC-22C3-4D47-AB9C-EFFF90EA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1951D-365B-419A-84B0-0902F552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8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81741-405E-4BB1-B903-A5539B68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33AB7B-D7A1-4C12-AC6B-EAAB39E80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69F32-1309-4E15-B57F-BAF7A99C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19B3-91AC-4F7E-870C-85706610372F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420B5-546B-4FE3-9082-3E1FA8E6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BC9F6-F57D-466F-B7D3-D1B5EA5A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E314F-C139-4CC0-9833-A32B0043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8C7DC-7296-49B9-BD13-9B60E2674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89BBC-7178-4159-B82D-C34FBDA64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30E2-0235-4EAD-B137-19B09F10E050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9AD7B7-0970-42C3-B97F-FF86D353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1C82E-B11C-47CA-ACBD-8CF25ED56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6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EADC-54CB-4259-BB4E-6AD50516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AAC99-A125-462D-A028-20AEA98F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1C1871-6A73-442F-BCC0-7F36422EE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317E5D-311A-4E17-A2F8-1A8AC126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CA9DA-1BEE-4675-A2F3-1F2B6E79322A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194D29-DFD2-4792-888C-E7A78466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EEEE0D-AC46-40AD-BD00-028C87B2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5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790DA-3A9E-4826-992F-FD3579AD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7D2168-5793-4CC6-BED1-C7EFDBF26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0C9544-6453-42E4-8477-E4A0B4EF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3A643-8EFE-4104-A282-1C4F5DA65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4311DF-538E-4D75-8BC2-A19776565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A32006-F32E-464F-8357-ED6B3937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360D-59CF-463F-A275-2ABFFAE85577}" type="datetime1">
              <a:rPr lang="ru-RU" smtClean="0"/>
              <a:t>03.09.2018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70CEBD-AFC8-41D4-B2FD-94A16A30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DEB6CF-F659-41AC-B62B-D6F82C50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2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4947E-F53F-4FB2-8E4D-0ACBDB43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1498FA-3A8B-411D-97B0-B8F2611EA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44C9-6855-4A68-A95F-B4F32DBAF023}" type="datetime1">
              <a:rPr lang="ru-RU" smtClean="0"/>
              <a:t>03.09.2018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DC3B7D-33F5-497C-AFA8-E3235D6F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5CDDEB-9AC1-4D5A-8CFA-8B45A156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798C51-9C6B-4519-BB8D-C198198D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3E4BD-A63A-474E-9251-5AB1B74D2A74}" type="datetime1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A17B8D-DC5D-41F0-8598-15C3C23F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D2BF83-B267-4775-B010-051DF680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87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DF82E-A4CF-4298-A76F-3BBF5246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DDB1D6-8A71-4F28-BE6F-F66614FC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539934-AE76-4EBF-9181-3A239237A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94701A-F615-4C12-95C1-2A3914D4B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C327-9B94-4232-9BEF-BEAEDECA9AA2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E543D2-D49E-460B-9FEF-D2D2BB78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B0A755-27EF-4A83-82F1-9392BBB1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9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87E81-D5BB-4310-A578-2D2A0D79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9C0CB3-0394-4EB3-B561-6AC3835E9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74C8BC-4868-420D-AE13-8B40F2B47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BA839B-B359-44AC-9378-81CCD692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8DDD-1C35-4030-B0D5-31F4D44082FC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78ACB6-023C-43B1-BC32-AC039AB2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5C9-68BE-485E-B504-BDBCB6B5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7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7015B-75B1-4C5E-97A3-CE07D749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145977-B684-4001-8E13-1B39BA9F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1E955-586B-4C27-BEB5-9162CCC08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9345-619E-4A71-AAEB-07D185F1D33A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EEDA0-E7D0-4880-879B-DA0ECA6CB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E3068-2044-4F70-845B-B1592E532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42846-859F-4581-8B2F-64808F482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5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2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F86E1F2-6322-429A-8812-AEBF92751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4" b="319"/>
          <a:stretch/>
        </p:blipFill>
        <p:spPr>
          <a:xfrm>
            <a:off x="169336" y="2"/>
            <a:ext cx="2127470" cy="2126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49C7BB-2192-42EB-ACEB-B28E8D1DB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39D02D-271A-4015-8B8E-593AE061B735}"/>
              </a:ext>
            </a:extLst>
          </p:cNvPr>
          <p:cNvSpPr/>
          <p:nvPr/>
        </p:nvSpPr>
        <p:spPr>
          <a:xfrm>
            <a:off x="144379" y="6364705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1FCE4-3991-4422-88F8-13F194A41A3E}"/>
              </a:ext>
            </a:extLst>
          </p:cNvPr>
          <p:cNvSpPr txBox="1"/>
          <p:nvPr/>
        </p:nvSpPr>
        <p:spPr>
          <a:xfrm>
            <a:off x="144379" y="1490132"/>
            <a:ext cx="1191126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latin typeface="Georgia Pro Black" panose="02040A02050405020203" pitchFamily="18" charset="0"/>
              </a:rPr>
              <a:t>Параллельные миры: качественная детская литература и масс-</a:t>
            </a:r>
            <a:r>
              <a:rPr lang="ru-RU" sz="3600" dirty="0" err="1">
                <a:latin typeface="Georgia Pro Black" panose="02040A02050405020203" pitchFamily="18" charset="0"/>
              </a:rPr>
              <a:t>маркет</a:t>
            </a:r>
            <a:r>
              <a:rPr lang="ru-RU" sz="3600" dirty="0">
                <a:latin typeface="Georgia Pro Black" panose="02040A02050405020203" pitchFamily="18" charset="0"/>
              </a:rPr>
              <a:t> в России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815F7-0AC3-434E-A516-43614941A1DD}"/>
              </a:ext>
            </a:extLst>
          </p:cNvPr>
          <p:cNvSpPr txBox="1"/>
          <p:nvPr/>
        </p:nvSpPr>
        <p:spPr>
          <a:xfrm>
            <a:off x="6096000" y="3842181"/>
            <a:ext cx="58476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eorgia Pro Black" panose="02040A02050405020203" pitchFamily="18" charset="0"/>
              </a:rPr>
              <a:t>Лев Николаевич </a:t>
            </a:r>
            <a:r>
              <a:rPr lang="ru-RU" sz="2800" b="1" dirty="0" err="1">
                <a:latin typeface="Georgia Pro Black" panose="02040A02050405020203" pitchFamily="18" charset="0"/>
              </a:rPr>
              <a:t>Елин</a:t>
            </a:r>
            <a:endParaRPr lang="ru-RU" sz="2800" b="1" dirty="0">
              <a:latin typeface="Georgia Pro Black" panose="02040A02050405020203" pitchFamily="18" charset="0"/>
            </a:endParaRPr>
          </a:p>
          <a:p>
            <a:r>
              <a:rPr lang="ru-RU" sz="2400" dirty="0">
                <a:latin typeface="Georgia Pro Black" panose="02040A02050405020203" pitchFamily="18" charset="0"/>
              </a:rPr>
              <a:t>Президент ИД «Эгмонт»</a:t>
            </a:r>
          </a:p>
          <a:p>
            <a:endParaRPr lang="ru-RU" sz="2800" dirty="0">
              <a:latin typeface="Georgia Pro Black" panose="02040A02050405020203" pitchFamily="18" charset="0"/>
            </a:endParaRPr>
          </a:p>
          <a:p>
            <a:endParaRPr lang="ru-RU" dirty="0">
              <a:latin typeface="Georgia Pro Black" panose="02040A02050405020203" pitchFamily="18" charset="0"/>
            </a:endParaRPr>
          </a:p>
          <a:p>
            <a:r>
              <a:rPr lang="ru-RU" dirty="0">
                <a:latin typeface="Georgia Pro Black" panose="02040A02050405020203" pitchFamily="18" charset="0"/>
              </a:rPr>
              <a:t>Москва</a:t>
            </a:r>
          </a:p>
          <a:p>
            <a:r>
              <a:rPr lang="ru-RU" dirty="0">
                <a:latin typeface="Georgia Pro Black" panose="02040A02050405020203" pitchFamily="18" charset="0"/>
              </a:rPr>
              <a:t>5 сентября 2018 г.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B0E18A-2216-47A8-9643-9A4D7BADC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2" y="4270334"/>
            <a:ext cx="2123740" cy="20971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B5DB555-6670-4F78-B5B2-DECBB69F3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65"/>
          <a:stretch/>
        </p:blipFill>
        <p:spPr>
          <a:xfrm>
            <a:off x="173281" y="2126834"/>
            <a:ext cx="2123739" cy="213843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A1BBAD-A31F-4024-A3A5-0E6750D1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2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21F25E-E561-4AE2-9416-7EEE08FC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542344-F459-460A-A4B9-DF7E468F00F8}"/>
              </a:ext>
            </a:extLst>
          </p:cNvPr>
          <p:cNvSpPr/>
          <p:nvPr/>
        </p:nvSpPr>
        <p:spPr>
          <a:xfrm>
            <a:off x="140368" y="6364914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73F252-F0AC-475C-9113-A9AA3743F99E}"/>
              </a:ext>
            </a:extLst>
          </p:cNvPr>
          <p:cNvSpPr/>
          <p:nvPr/>
        </p:nvSpPr>
        <p:spPr>
          <a:xfrm>
            <a:off x="265724" y="220732"/>
            <a:ext cx="7971692" cy="8626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Отраслевые данные по сегменту детской книги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756A0C4-57FF-4506-A793-42AFDB061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618159"/>
              </p:ext>
            </p:extLst>
          </p:nvPr>
        </p:nvGraphicFramePr>
        <p:xfrm>
          <a:off x="997494" y="1474264"/>
          <a:ext cx="6508151" cy="4762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592243A-1B1A-4938-9B63-23592CE984C9}"/>
              </a:ext>
            </a:extLst>
          </p:cNvPr>
          <p:cNvSpPr txBox="1"/>
          <p:nvPr/>
        </p:nvSpPr>
        <p:spPr>
          <a:xfrm>
            <a:off x="8376846" y="2201840"/>
            <a:ext cx="321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 Pro Black" panose="02040A02050405020203" pitchFamily="18" charset="0"/>
              </a:rPr>
              <a:t>Показатели </a:t>
            </a:r>
            <a:r>
              <a:rPr lang="ru-RU" sz="1600" b="1" dirty="0">
                <a:latin typeface="Georgia Pro Black" panose="02040A02050405020203" pitchFamily="18" charset="0"/>
              </a:rPr>
              <a:t>2017</a:t>
            </a:r>
            <a:r>
              <a:rPr lang="ru-RU" sz="1600" dirty="0">
                <a:latin typeface="Georgia Pro Black" panose="02040A02050405020203" pitchFamily="18" charset="0"/>
              </a:rPr>
              <a:t> года:</a:t>
            </a:r>
          </a:p>
          <a:p>
            <a:endParaRPr lang="ru-RU" sz="1600" dirty="0">
              <a:latin typeface="Georgia Pro Black" panose="02040A02050405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 Pro Black" panose="02040A02050405020203" pitchFamily="18" charset="0"/>
              </a:rPr>
              <a:t>13531 названий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 Pro Black" panose="02040A02050405020203" pitchFamily="18" charset="0"/>
              </a:rPr>
              <a:t>102,7 млн. экз.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4B32C-2DDF-40F8-B60F-E728D81B8C89}"/>
              </a:ext>
            </a:extLst>
          </p:cNvPr>
          <p:cNvSpPr txBox="1"/>
          <p:nvPr/>
        </p:nvSpPr>
        <p:spPr>
          <a:xfrm>
            <a:off x="8400448" y="3883090"/>
            <a:ext cx="3210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 Pro Black" panose="02040A02050405020203" pitchFamily="18" charset="0"/>
              </a:rPr>
              <a:t>Показатели первой половины </a:t>
            </a:r>
            <a:r>
              <a:rPr lang="ru-RU" sz="1600" b="1" dirty="0">
                <a:latin typeface="Georgia Pro Black" panose="02040A02050405020203" pitchFamily="18" charset="0"/>
              </a:rPr>
              <a:t>2018 </a:t>
            </a:r>
            <a:r>
              <a:rPr lang="ru-RU" sz="1600" dirty="0">
                <a:latin typeface="Georgia Pro Black" panose="02040A02050405020203" pitchFamily="18" charset="0"/>
              </a:rPr>
              <a:t>года:</a:t>
            </a:r>
          </a:p>
          <a:p>
            <a:endParaRPr lang="ru-RU" sz="1600" dirty="0">
              <a:latin typeface="Georgia Pro Black" panose="02040A02050405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 Pro Black" panose="02040A02050405020203" pitchFamily="18" charset="0"/>
              </a:rPr>
              <a:t>7108 названий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 Pro Black" panose="02040A02050405020203" pitchFamily="18" charset="0"/>
              </a:rPr>
              <a:t>45421,72 тыс. экз.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276017-EA4D-4A5A-A246-F8913134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4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2A4099-1B1D-44F5-B609-EDE5A5920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A8C46F6-CC9F-4D74-AE8B-DE486328DF80}"/>
              </a:ext>
            </a:extLst>
          </p:cNvPr>
          <p:cNvSpPr/>
          <p:nvPr/>
        </p:nvSpPr>
        <p:spPr>
          <a:xfrm>
            <a:off x="144379" y="6364705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1EF1360-98E8-4892-AF09-AC5EAC6B2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933745"/>
              </p:ext>
            </p:extLst>
          </p:nvPr>
        </p:nvGraphicFramePr>
        <p:xfrm>
          <a:off x="8197248" y="1923913"/>
          <a:ext cx="3429001" cy="351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005367"/>
              </p:ext>
            </p:extLst>
          </p:nvPr>
        </p:nvGraphicFramePr>
        <p:xfrm>
          <a:off x="802504" y="1367990"/>
          <a:ext cx="7394744" cy="4693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A0F4C4-F76E-453F-8119-FD67CEEEA9E6}"/>
              </a:ext>
            </a:extLst>
          </p:cNvPr>
          <p:cNvSpPr/>
          <p:nvPr/>
        </p:nvSpPr>
        <p:spPr>
          <a:xfrm>
            <a:off x="328247" y="239166"/>
            <a:ext cx="7979508" cy="825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Продажи издательства в </a:t>
            </a:r>
            <a:r>
              <a:rPr lang="en-US" sz="2800" dirty="0">
                <a:latin typeface="Georgia" panose="02040502050405020303" pitchFamily="18" charset="0"/>
              </a:rPr>
              <a:t>FMCG </a:t>
            </a:r>
            <a:r>
              <a:rPr lang="ru-RU" sz="2800" dirty="0">
                <a:latin typeface="Georgia" panose="02040502050405020303" pitchFamily="18" charset="0"/>
              </a:rPr>
              <a:t>и через книжную розницу и опт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952BF2-2273-4646-A703-331D49DC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7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2DCEDE-0C23-4D73-9B63-F66DE7A0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CD11E0-98C1-4D82-BBD4-BD643775198A}"/>
              </a:ext>
            </a:extLst>
          </p:cNvPr>
          <p:cNvSpPr/>
          <p:nvPr/>
        </p:nvSpPr>
        <p:spPr>
          <a:xfrm>
            <a:off x="144379" y="6364705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7B05F2-CB85-41FD-81E8-E56FABA800CA}"/>
              </a:ext>
            </a:extLst>
          </p:cNvPr>
          <p:cNvSpPr/>
          <p:nvPr/>
        </p:nvSpPr>
        <p:spPr>
          <a:xfrm>
            <a:off x="328246" y="255765"/>
            <a:ext cx="7979508" cy="825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Собственные торговые марки (СТМ)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3BF89-E110-477C-BCFF-AE1711E9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81" y="5648370"/>
            <a:ext cx="1697364" cy="424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4413DD-261D-48F2-9631-3D7C7F0F5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16" y="5393677"/>
            <a:ext cx="1680712" cy="933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71E1F-80C2-4379-85F0-4AD1C34E3FB5}"/>
              </a:ext>
            </a:extLst>
          </p:cNvPr>
          <p:cNvSpPr txBox="1"/>
          <p:nvPr/>
        </p:nvSpPr>
        <p:spPr>
          <a:xfrm>
            <a:off x="440705" y="1468390"/>
            <a:ext cx="256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 Pro Black" panose="02040A02050405020203" pitchFamily="18" charset="0"/>
              </a:rPr>
              <a:t>Книга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9C532-0C59-4AE6-A4BC-46051B472D14}"/>
              </a:ext>
            </a:extLst>
          </p:cNvPr>
          <p:cNvSpPr txBox="1"/>
          <p:nvPr/>
        </p:nvSpPr>
        <p:spPr>
          <a:xfrm>
            <a:off x="2634152" y="1473962"/>
            <a:ext cx="256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Georgia Pro Black" panose="02040A02050405020203" pitchFamily="18" charset="0"/>
              </a:rPr>
              <a:t>Активити</a:t>
            </a:r>
            <a:endParaRPr lang="ru-RU" dirty="0">
              <a:latin typeface="Georgia Pro Black" panose="02040A02050405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88BE0-8EE0-4ECE-B560-396869D73789}"/>
              </a:ext>
            </a:extLst>
          </p:cNvPr>
          <p:cNvSpPr txBox="1"/>
          <p:nvPr/>
        </p:nvSpPr>
        <p:spPr>
          <a:xfrm>
            <a:off x="5259532" y="1457356"/>
            <a:ext cx="256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 Pro Black" panose="02040A02050405020203" pitchFamily="18" charset="0"/>
              </a:rPr>
              <a:t>Раскраска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2ACC4-85EA-4992-9C6F-983995F08312}"/>
              </a:ext>
            </a:extLst>
          </p:cNvPr>
          <p:cNvSpPr txBox="1"/>
          <p:nvPr/>
        </p:nvSpPr>
        <p:spPr>
          <a:xfrm>
            <a:off x="8154603" y="2444220"/>
            <a:ext cx="3655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Эксклюзивное оформление и контент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Фокус на ребенка. Ребенок стимулирует выбор магазина для посещения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Регулярное обновление ассортимента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Привлекательная цена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Постоянный товарный запас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" panose="020B0604020202020204" pitchFamily="18" charset="0"/>
              </a:rPr>
              <a:t>Возможность отгрузок в шоу-боксе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1ABE5-01D6-4CDA-97CD-63FA04EE5F63}"/>
              </a:ext>
            </a:extLst>
          </p:cNvPr>
          <p:cNvSpPr txBox="1"/>
          <p:nvPr/>
        </p:nvSpPr>
        <p:spPr>
          <a:xfrm>
            <a:off x="8879400" y="1600076"/>
            <a:ext cx="415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 Pro Black" panose="02040A02050405020203" pitchFamily="18" charset="0"/>
              </a:rPr>
              <a:t>Преимущества </a:t>
            </a:r>
          </a:p>
          <a:p>
            <a:r>
              <a:rPr lang="ru-RU" dirty="0">
                <a:latin typeface="Georgia Pro Black" panose="02040A02050405020203" pitchFamily="18" charset="0"/>
              </a:rPr>
              <a:t>книжной СТМ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20B22E-F172-4012-AC0D-1C02727F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41" y="2093694"/>
            <a:ext cx="2296122" cy="3044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CD908E-238D-4B77-9CF4-E2D9AE21D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" y="2097051"/>
            <a:ext cx="2172852" cy="3037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C3BB14-020D-4503-B536-ECB195EF0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75" y="2083725"/>
            <a:ext cx="2756835" cy="3094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A9B2DF-A468-45AE-997A-128CA93B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7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5C4C5-FB38-4F22-A232-4F8F56D5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E73333-2610-4033-94E6-A650AA5B7ACC}"/>
              </a:ext>
            </a:extLst>
          </p:cNvPr>
          <p:cNvSpPr/>
          <p:nvPr/>
        </p:nvSpPr>
        <p:spPr>
          <a:xfrm>
            <a:off x="144379" y="6364705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C54C95-5EA7-473A-B8F9-66E676C755DC}"/>
              </a:ext>
            </a:extLst>
          </p:cNvPr>
          <p:cNvSpPr/>
          <p:nvPr/>
        </p:nvSpPr>
        <p:spPr>
          <a:xfrm>
            <a:off x="282502" y="279249"/>
            <a:ext cx="8002081" cy="825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Сравнение топ-30 «Читай-города» и «Лабиринта» за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A29484-BEDC-43CA-B8B6-52D0AF64B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76" y="1498261"/>
            <a:ext cx="3332331" cy="14355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23ECC6-29E1-4CC8-B56B-548F4630D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1184590"/>
            <a:ext cx="3074545" cy="2062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7D589A-6BB7-4EC6-ABE1-4406090F1A17}"/>
              </a:ext>
            </a:extLst>
          </p:cNvPr>
          <p:cNvSpPr txBox="1"/>
          <p:nvPr/>
        </p:nvSpPr>
        <p:spPr>
          <a:xfrm>
            <a:off x="629876" y="2933841"/>
            <a:ext cx="46640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eorgia Pro Black" panose="02040A02050405020203" pitchFamily="18" charset="0"/>
              </a:rPr>
              <a:t>21</a:t>
            </a:r>
            <a:r>
              <a:rPr lang="ru-RU" sz="2400" dirty="0">
                <a:latin typeface="Georgia Pro Black" panose="02040A02050405020203" pitchFamily="18" charset="0"/>
              </a:rPr>
              <a:t> книга для детей, в том числе:</a:t>
            </a:r>
            <a:endParaRPr lang="ru-RU" sz="2800" dirty="0">
              <a:latin typeface="Georgia Pro Black" panose="02040A02050405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 Black" panose="02040A02050405020203" pitchFamily="18" charset="0"/>
              </a:rPr>
              <a:t>15 книг для дошкольников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 Black" panose="02040A02050405020203" pitchFamily="18" charset="0"/>
              </a:rPr>
              <a:t>6 для школьников</a:t>
            </a:r>
            <a:endParaRPr lang="ru-RU" sz="2800" dirty="0">
              <a:latin typeface="Georgia Pro Black" panose="02040A02050405020203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Georgia Pro Black" panose="02040A02050405020203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Georgia Pro Black" panose="02040A02050405020203" pitchFamily="18" charset="0"/>
              </a:rPr>
              <a:t>3</a:t>
            </a:r>
            <a:r>
              <a:rPr lang="ru-RU" sz="2400" dirty="0">
                <a:latin typeface="Georgia Pro Black" panose="02040A02050405020203" pitchFamily="18" charset="0"/>
              </a:rPr>
              <a:t> книги о детской психологии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8E314-7B3C-4ADF-A2EB-3C37D1D0EF1F}"/>
              </a:ext>
            </a:extLst>
          </p:cNvPr>
          <p:cNvSpPr txBox="1"/>
          <p:nvPr/>
        </p:nvSpPr>
        <p:spPr>
          <a:xfrm>
            <a:off x="5779471" y="2879133"/>
            <a:ext cx="53257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6</a:t>
            </a:r>
            <a:r>
              <a:rPr lang="ru-RU" sz="2400" dirty="0">
                <a:latin typeface="Georgia Pro Black" panose="02040A02050405020203" pitchFamily="18" charset="0"/>
              </a:rPr>
              <a:t> книг для детей, в том числе:</a:t>
            </a:r>
            <a:endParaRPr lang="ru-RU" sz="2000" dirty="0">
              <a:latin typeface="Georgia Pro Black" panose="02040A02050405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 Black" panose="02040A02050405020203" pitchFamily="18" charset="0"/>
              </a:rPr>
              <a:t>1 книга для дошкольников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 Black" panose="02040A02050405020203" pitchFamily="18" charset="0"/>
              </a:rPr>
              <a:t>5 книг для школьников, «</a:t>
            </a:r>
            <a:r>
              <a:rPr lang="ru-RU" dirty="0" err="1">
                <a:latin typeface="Georgia Pro Black" panose="02040A02050405020203" pitchFamily="18" charset="0"/>
              </a:rPr>
              <a:t>кидалтов</a:t>
            </a:r>
            <a:r>
              <a:rPr lang="ru-RU" dirty="0">
                <a:latin typeface="Georgia Pro Black" panose="02040A02050405020203" pitchFamily="18" charset="0"/>
              </a:rPr>
              <a:t>»</a:t>
            </a:r>
          </a:p>
          <a:p>
            <a:endParaRPr lang="ru-RU" dirty="0">
              <a:latin typeface="Georgia Pro Black" panose="02040A02050405020203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2</a:t>
            </a:r>
            <a:r>
              <a:rPr lang="ru-RU" sz="2400" dirty="0">
                <a:latin typeface="Georgia Pro Black" panose="02040A02050405020203" pitchFamily="18" charset="0"/>
              </a:rPr>
              <a:t> совпадения с топом Лабиринта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Georgia Pro Black" panose="02040A02050405020203" pitchFamily="18" charset="0"/>
              </a:rPr>
              <a:t>Надежда Жукова «Букварь»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>
                <a:latin typeface="Georgia Pro Black" panose="02040A02050405020203" pitchFamily="18" charset="0"/>
              </a:rPr>
              <a:t>Гравити</a:t>
            </a:r>
            <a:r>
              <a:rPr lang="ru-RU" dirty="0">
                <a:latin typeface="Georgia Pro Black" panose="02040A02050405020203" pitchFamily="18" charset="0"/>
              </a:rPr>
              <a:t> </a:t>
            </a:r>
            <a:r>
              <a:rPr lang="ru-RU" dirty="0" err="1">
                <a:latin typeface="Georgia Pro Black" panose="02040A02050405020203" pitchFamily="18" charset="0"/>
              </a:rPr>
              <a:t>Фолз</a:t>
            </a:r>
            <a:r>
              <a:rPr lang="ru-RU" dirty="0">
                <a:latin typeface="Georgia Pro Black" panose="02040A02050405020203" pitchFamily="18" charset="0"/>
              </a:rPr>
              <a:t>. Дневник 3</a:t>
            </a:r>
          </a:p>
          <a:p>
            <a:endParaRPr lang="ru-RU" sz="2000" dirty="0">
              <a:latin typeface="Georgia Pro Black" panose="02040A02050405020203" pitchFamily="18" charset="0"/>
            </a:endParaRPr>
          </a:p>
          <a:p>
            <a:endParaRPr lang="ru-RU" sz="2000" dirty="0">
              <a:latin typeface="Georgia Pro Black" panose="02040A02050405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Georgia Pro Black" panose="02040A02050405020203" pitchFamily="18" charset="0"/>
            </a:endParaRP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DAAD98-D6E7-4B7D-8B80-CF8651C5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7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E150E-EFD5-42F9-85DC-AF2A73775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8" y="284713"/>
            <a:ext cx="3655194" cy="7346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1F3F60-EC8E-4CC8-8553-41F0750678C9}"/>
              </a:ext>
            </a:extLst>
          </p:cNvPr>
          <p:cNvSpPr/>
          <p:nvPr/>
        </p:nvSpPr>
        <p:spPr>
          <a:xfrm>
            <a:off x="144379" y="6364705"/>
            <a:ext cx="11911263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5DE575-1970-46D8-861B-0F0E17DE4499}"/>
              </a:ext>
            </a:extLst>
          </p:cNvPr>
          <p:cNvSpPr/>
          <p:nvPr/>
        </p:nvSpPr>
        <p:spPr>
          <a:xfrm>
            <a:off x="225778" y="223734"/>
            <a:ext cx="8082844" cy="825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Серии «Пёстрый квадрат» и «Город мастеров»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465989-C06F-4DFB-9B0C-7FE2816D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79" y="2383606"/>
            <a:ext cx="1493865" cy="14938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6BD812-61E9-4387-B3D2-79FD40B7F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66" y="2397070"/>
            <a:ext cx="1420104" cy="1486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16B979-FA7D-4D38-A9EB-C76B7B055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59" y="2397984"/>
            <a:ext cx="1422647" cy="149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90D254-E390-4474-B64D-4E7051317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" y="2390152"/>
            <a:ext cx="1425490" cy="1487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58B4F1-3C17-4749-A880-8FD3095BB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53" y="2394460"/>
            <a:ext cx="1420070" cy="148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9EB984-B49A-4F99-8065-4650884B3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62" y="2394460"/>
            <a:ext cx="1420069" cy="1487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38F729B-2454-45E3-81D3-1520CEBD3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88" y="2399495"/>
            <a:ext cx="1420069" cy="149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9035AA-8388-49B4-AE19-7F6A22BA7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40" y="2404530"/>
            <a:ext cx="1420070" cy="1489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4249B8D-C4FD-49AB-A1B1-487A02CB7A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22" y="4050568"/>
            <a:ext cx="1535158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A80202-1BA7-423F-BFEB-060542879F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64" y="4046676"/>
            <a:ext cx="1532599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3F8B6C6-4B0A-448E-A640-71F9FCC4E9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1"/>
          <a:stretch/>
        </p:blipFill>
        <p:spPr>
          <a:xfrm>
            <a:off x="4551647" y="4046676"/>
            <a:ext cx="1343538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52CD0AF-2DBB-4EDC-B17E-E3312E58A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80" y="4046677"/>
            <a:ext cx="1549876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44C4E5E-E1AA-487B-865C-ECA007CCEC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09" y="4046677"/>
            <a:ext cx="1382277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6AA1099-9A00-409A-8729-EDC69B8438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36" y="4046781"/>
            <a:ext cx="1535947" cy="1993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272D311-873C-433A-BEBF-DB0988FF73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34" y="4046676"/>
            <a:ext cx="1378173" cy="19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9323FC7-9940-44A3-B8D4-D227C7246D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6748" b="63088"/>
          <a:stretch/>
        </p:blipFill>
        <p:spPr>
          <a:xfrm>
            <a:off x="127194" y="4062728"/>
            <a:ext cx="1194217" cy="2136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F7E49-706F-4D21-9E20-30C265466B2F}"/>
              </a:ext>
            </a:extLst>
          </p:cNvPr>
          <p:cNvSpPr txBox="1"/>
          <p:nvPr/>
        </p:nvSpPr>
        <p:spPr>
          <a:xfrm>
            <a:off x="225778" y="1334107"/>
            <a:ext cx="808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 Pro Black" panose="02040A02050405020203" pitchFamily="18" charset="0"/>
              </a:rPr>
              <a:t>Книжные серии «Пёстрый квадрат» и «Город мастеров»: </a:t>
            </a:r>
          </a:p>
          <a:p>
            <a:r>
              <a:rPr lang="ru-RU" dirty="0">
                <a:latin typeface="Georgia Pro Black" panose="02040A02050405020203" pitchFamily="18" charset="0"/>
              </a:rPr>
              <a:t>70 книг российских детских авторов за год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37C1F2-4CF8-4A55-B84C-82986C61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2846-859F-4581-8B2F-64808F4825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59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217</Words>
  <Application>Microsoft Office PowerPoint</Application>
  <PresentationFormat>Широкоэкранный</PresentationFormat>
  <Paragraphs>56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Georgia Pro</vt:lpstr>
      <vt:lpstr>Georgia Pro Black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Jumakuliev, Nikolay - EGR</dc:creator>
  <cp:lastModifiedBy>Gerasimova, Julia - EGR</cp:lastModifiedBy>
  <cp:revision>72</cp:revision>
  <dcterms:created xsi:type="dcterms:W3CDTF">2018-08-28T08:33:15Z</dcterms:created>
  <dcterms:modified xsi:type="dcterms:W3CDTF">2018-09-03T12:18:16Z</dcterms:modified>
</cp:coreProperties>
</file>