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317" r:id="rId3"/>
    <p:sldId id="318" r:id="rId4"/>
    <p:sldId id="319" r:id="rId5"/>
    <p:sldId id="315" r:id="rId6"/>
    <p:sldId id="309" r:id="rId7"/>
    <p:sldId id="316" r:id="rId8"/>
    <p:sldId id="310" r:id="rId9"/>
    <p:sldId id="272" r:id="rId10"/>
    <p:sldId id="311" r:id="rId11"/>
    <p:sldId id="289" r:id="rId12"/>
    <p:sldId id="287" r:id="rId13"/>
    <p:sldId id="288" r:id="rId14"/>
    <p:sldId id="291" r:id="rId15"/>
    <p:sldId id="320" r:id="rId16"/>
    <p:sldId id="277" r:id="rId17"/>
  </p:sldIdLst>
  <p:sldSz cx="9144000" cy="5143500" type="screen16x9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WKCGkCGJdlQ2C7MYNoeDIohCj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85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164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402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377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037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131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600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918634" y="4760397"/>
            <a:ext cx="5052483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95" name="Google Shape;3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739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6543675" y="273842"/>
            <a:ext cx="1971675" cy="435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628650" y="273842"/>
            <a:ext cx="5800725" cy="435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543246" y="371988"/>
            <a:ext cx="8057507" cy="27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457200" y="1183997"/>
            <a:ext cx="8229601" cy="339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558239" y="4787472"/>
            <a:ext cx="128563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1" cy="213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1" cy="11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29841" y="273842"/>
            <a:ext cx="7886701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29841" y="1260871"/>
            <a:ext cx="3868343" cy="61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4629148" y="1260870"/>
            <a:ext cx="3887396" cy="61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3887391" y="740568"/>
            <a:ext cx="4629152" cy="365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2"/>
          </p:nvPr>
        </p:nvSpPr>
        <p:spPr>
          <a:xfrm>
            <a:off x="629838" y="1543047"/>
            <a:ext cx="2949183" cy="285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>
            <a:spLocks noGrp="1"/>
          </p:cNvSpPr>
          <p:nvPr>
            <p:ph type="pic" idx="2"/>
          </p:nvPr>
        </p:nvSpPr>
        <p:spPr>
          <a:xfrm>
            <a:off x="3887391" y="740568"/>
            <a:ext cx="4629152" cy="3655222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284164" y="4796879"/>
            <a:ext cx="231188" cy="21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mail.wildberries.ru/owa/redir.aspx?C=coe1knkatj1kN03saQW9cK72YlkpbE2xvAM0O_9wfqkhAjNHav3XCA..&amp;URL=https%3a%2f%2fmail.wildberries.ru%2fowa%2fredir.aspx%3fC%3d08bDZmRqvr-QcrFLTRkZtgsW1V1RQloSOuGRIbSHeSe8Xx3XZv3XCA..%26URL%3dmailto%253akuzmenko.aleksey2%2540wildberrie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0" y="-3"/>
            <a:ext cx="9144001" cy="5143507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 descr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26" y="2135973"/>
            <a:ext cx="6996949" cy="871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8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449E9-8131-449B-BE04-D54293CA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00" y="510777"/>
            <a:ext cx="8683200" cy="2812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География продаж покупателей печатных (бумажных) книг среди клиентов в 2024 году по ФО.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F152F-6595-4143-9009-9079860E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400" y="1173176"/>
            <a:ext cx="8133750" cy="3178323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Москва 10  %</a:t>
            </a: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+mn-lt"/>
                <a:ea typeface="Times New Roman" panose="02020603050405020304" pitchFamily="18" charset="0"/>
              </a:rPr>
              <a:t>СПБ 3%</a:t>
            </a: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Центральный ФО (без Москвы) 22 %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Северо-Западный федеральный округ (без </a:t>
            </a:r>
            <a:r>
              <a:rPr lang="ru-RU" sz="1800" dirty="0" err="1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спб</a:t>
            </a:r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srgbClr val="CC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Южный федеральный округ  11 %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Северо-Кавказский федеральный округ 4%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Приволжский федеральный округ 14 %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Уральский федеральный округ 4 %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Сибирский 11 %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C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Дальневосточный 5 %</a:t>
            </a:r>
            <a:endParaRPr lang="ru-RU" sz="1800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2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62922" y="399088"/>
            <a:ext cx="822827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Книжная категория </a:t>
            </a:r>
            <a:r>
              <a:rPr lang="en-GB" sz="2000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WB</a:t>
            </a:r>
            <a:r>
              <a:rPr lang="en-GB" sz="2000" b="1" dirty="0">
                <a:solidFill>
                  <a:srgbClr val="CC0099"/>
                </a:solidFill>
              </a:rPr>
              <a:t>. </a:t>
            </a:r>
            <a:endParaRPr lang="ru-RU" sz="2000" b="1" dirty="0">
              <a:solidFill>
                <a:srgbClr val="CC009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2000" b="1" dirty="0">
                <a:solidFill>
                  <a:srgbClr val="CC0099"/>
                </a:solidFill>
              </a:rPr>
              <a:t>ТОП 10 по издательским брендам 2024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562922" y="1124970"/>
            <a:ext cx="7329600" cy="531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Эксмо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АСТ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Просвещение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Азбука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Экзамен</a:t>
            </a:r>
          </a:p>
          <a:p>
            <a:pPr marL="514350" indent="-514350">
              <a:lnSpc>
                <a:spcPct val="110000"/>
              </a:lnSpc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Буква-</a:t>
            </a:r>
            <a:r>
              <a:rPr lang="ru-RU" sz="2000" dirty="0" err="1">
                <a:solidFill>
                  <a:srgbClr val="CC0099"/>
                </a:solidFill>
              </a:rPr>
              <a:t>лэнд</a:t>
            </a:r>
            <a:endParaRPr lang="ru-RU" sz="2000" dirty="0">
              <a:solidFill>
                <a:srgbClr val="CC0099"/>
              </a:solidFill>
            </a:endParaRPr>
          </a:p>
          <a:p>
            <a:pPr marL="514350" indent="-514350">
              <a:lnSpc>
                <a:spcPct val="110000"/>
              </a:lnSpc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Издательство </a:t>
            </a:r>
            <a:r>
              <a:rPr lang="en-US" sz="2000" dirty="0">
                <a:solidFill>
                  <a:srgbClr val="CC0099"/>
                </a:solidFill>
              </a:rPr>
              <a:t>Clever</a:t>
            </a:r>
            <a:endParaRPr lang="ru-RU" sz="2000" dirty="0">
              <a:solidFill>
                <a:srgbClr val="CC0099"/>
              </a:solidFill>
            </a:endParaRP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 err="1">
                <a:solidFill>
                  <a:srgbClr val="CC0099"/>
                </a:solidFill>
              </a:rPr>
              <a:t>Росмэн</a:t>
            </a:r>
            <a:endParaRPr lang="ru-RU" sz="2000" dirty="0">
              <a:solidFill>
                <a:srgbClr val="CC0099"/>
              </a:solidFill>
            </a:endParaRPr>
          </a:p>
          <a:p>
            <a:pPr marL="514350" indent="-514350">
              <a:lnSpc>
                <a:spcPct val="110000"/>
              </a:lnSpc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Издательство Феникс (</a:t>
            </a:r>
            <a:r>
              <a:rPr lang="ru-RU" sz="2000" dirty="0" err="1">
                <a:solidFill>
                  <a:srgbClr val="CC0099"/>
                </a:solidFill>
              </a:rPr>
              <a:t>Ростов</a:t>
            </a:r>
            <a:r>
              <a:rPr lang="ru-RU" sz="2000" dirty="0">
                <a:solidFill>
                  <a:srgbClr val="CC0099"/>
                </a:solidFill>
              </a:rPr>
              <a:t>-на Дону)</a:t>
            </a:r>
            <a:endParaRPr lang="en-US" sz="2000" dirty="0">
              <a:solidFill>
                <a:srgbClr val="CC0099"/>
              </a:solidFill>
            </a:endParaRP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2000" dirty="0">
                <a:solidFill>
                  <a:srgbClr val="CC0099"/>
                </a:solidFill>
              </a:rPr>
              <a:t>Умка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endParaRPr lang="ru-RU" sz="1800" dirty="0">
              <a:solidFill>
                <a:srgbClr val="CC0099"/>
              </a:solidFill>
            </a:endParaRP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endParaRPr lang="ru-RU" sz="2800" dirty="0">
              <a:solidFill>
                <a:srgbClr val="CC0099"/>
              </a:solidFill>
            </a:endParaRPr>
          </a:p>
          <a:p>
            <a:pPr marR="0"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ru-RU" sz="3200" b="1" i="0" u="none" strike="noStrike" cap="none" dirty="0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CC0099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32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62922" y="399088"/>
            <a:ext cx="76811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Книжная категория </a:t>
            </a:r>
            <a:r>
              <a:rPr lang="en-GB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WB</a:t>
            </a:r>
            <a:r>
              <a:rPr lang="en-GB" b="1" dirty="0">
                <a:solidFill>
                  <a:srgbClr val="CC0099"/>
                </a:solidFill>
              </a:rPr>
              <a:t>. </a:t>
            </a:r>
            <a:endParaRPr lang="ru-RU" b="1" dirty="0">
              <a:solidFill>
                <a:srgbClr val="CC009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b="1" dirty="0">
                <a:solidFill>
                  <a:srgbClr val="CC0099"/>
                </a:solidFill>
              </a:rPr>
              <a:t>ТОП 5  предметов по объему продаж в </a:t>
            </a:r>
            <a:r>
              <a:rPr lang="ru-RU" b="1" dirty="0" err="1">
                <a:solidFill>
                  <a:srgbClr val="CC0099"/>
                </a:solidFill>
              </a:rPr>
              <a:t>шт</a:t>
            </a:r>
            <a:r>
              <a:rPr lang="ru-RU" b="1" dirty="0">
                <a:solidFill>
                  <a:srgbClr val="CC0099"/>
                </a:solidFill>
              </a:rPr>
              <a:t> книжной продукции 2024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302400" y="1260862"/>
            <a:ext cx="8640000" cy="50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rgbClr val="CC0099"/>
                </a:solidFill>
              </a:rPr>
              <a:t>Книги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rgbClr val="CC0099"/>
                </a:solidFill>
              </a:rPr>
              <a:t>Учебники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rgbClr val="CC0099"/>
                </a:solidFill>
              </a:rPr>
              <a:t>Раскраски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rgbClr val="CC0099"/>
                </a:solidFill>
              </a:rPr>
              <a:t>Наборы карточек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ru-RU" sz="1800" dirty="0">
                <a:solidFill>
                  <a:srgbClr val="CC0099"/>
                </a:solidFill>
              </a:rPr>
              <a:t>Календари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endParaRPr lang="ru-RU" sz="1800" dirty="0">
              <a:solidFill>
                <a:srgbClr val="CC0099"/>
              </a:solidFill>
            </a:endParaRPr>
          </a:p>
          <a:p>
            <a:pPr marR="0"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i="1" dirty="0">
                <a:solidFill>
                  <a:srgbClr val="CC0099"/>
                </a:solidFill>
              </a:rPr>
              <a:t>*Самыми динамичными темпами покупательский интерес в 2024 г. растет к предметам : букинистические издания (+206%), раскраски (+67%), календари(66%), метафорические ассоциативные карты(61%). </a:t>
            </a:r>
          </a:p>
          <a:p>
            <a:pPr marR="0"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ru-RU" sz="1800" i="1" dirty="0">
              <a:solidFill>
                <a:srgbClr val="CC0099"/>
              </a:solidFill>
            </a:endParaRPr>
          </a:p>
          <a:p>
            <a:pPr marL="285750" marR="0" lvl="0" indent="-2857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CC0099"/>
                </a:solidFill>
              </a:rPr>
              <a:t>Всего в категорию Книжная продукция входит 34 предмета</a:t>
            </a:r>
          </a:p>
          <a:p>
            <a:pPr marL="514350" marR="0" lvl="0" indent="-5143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endParaRPr lang="ru-RU" sz="2800" dirty="0">
              <a:solidFill>
                <a:srgbClr val="CC0099"/>
              </a:solidFill>
            </a:endParaRPr>
          </a:p>
          <a:p>
            <a:pPr marR="0"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ru-RU" sz="3200" b="1" i="0" u="none" strike="noStrike" cap="none" dirty="0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CC0099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91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62922" y="399088"/>
            <a:ext cx="76811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2800" b="1" dirty="0">
                <a:solidFill>
                  <a:srgbClr val="CC0099"/>
                </a:solidFill>
              </a:rPr>
              <a:t>Риски , вызовы и проблемы 2024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309600" y="1180798"/>
            <a:ext cx="8373600" cy="358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C0099"/>
                </a:solidFill>
                <a:latin typeface="+mn-lt"/>
              </a:rPr>
              <a:t>Постоянная оптимизация и настройка внутренних автоматизированных систем модерации- с целью не допустить даже возможности появления на площадке книжной продукции, подпадающей под отдельные законотворческие инициативы (законы об </a:t>
            </a:r>
            <a:r>
              <a:rPr lang="ru-RU" dirty="0" err="1">
                <a:solidFill>
                  <a:srgbClr val="CC0099"/>
                </a:solidFill>
                <a:latin typeface="+mn-lt"/>
              </a:rPr>
              <a:t>иноагентах</a:t>
            </a:r>
            <a:r>
              <a:rPr lang="ru-RU" dirty="0">
                <a:solidFill>
                  <a:srgbClr val="CC0099"/>
                </a:solidFill>
                <a:latin typeface="+mn-lt"/>
              </a:rPr>
              <a:t>, пропаганде и распространении ЛГБТ, пропаганде и распространении наркотиков, пропаганде нацизма, экстремизма и </a:t>
            </a:r>
            <a:r>
              <a:rPr lang="ru-RU" dirty="0" err="1">
                <a:solidFill>
                  <a:srgbClr val="CC0099"/>
                </a:solidFill>
                <a:latin typeface="+mn-lt"/>
              </a:rPr>
              <a:t>тд</a:t>
            </a:r>
            <a:r>
              <a:rPr lang="ru-RU" dirty="0">
                <a:solidFill>
                  <a:srgbClr val="CC0099"/>
                </a:solidFill>
                <a:latin typeface="+mn-lt"/>
              </a:rPr>
              <a:t>.) </a:t>
            </a: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C0099"/>
                </a:solidFill>
                <a:latin typeface="+mn-lt"/>
              </a:rPr>
              <a:t>Плотная работа с субъектами российского книжного рынка по различным вопросам правового характера, в т.ч по проблематике возможного присутствия на площадке пиратских и контрафактных изданий – в рамках сервиса « Цифровой арбитраж» (предназначен для решения в досудебном порядке вопросов, связанных с нарушением прав на интеллектуальную собственность между правообладателем и продавцом на </a:t>
            </a:r>
            <a:r>
              <a:rPr lang="en-US" dirty="0">
                <a:solidFill>
                  <a:srgbClr val="CC0099"/>
                </a:solidFill>
                <a:latin typeface="+mn-lt"/>
              </a:rPr>
              <a:t>WB)</a:t>
            </a:r>
            <a:r>
              <a:rPr lang="ru-RU" dirty="0">
                <a:solidFill>
                  <a:srgbClr val="CC0099"/>
                </a:solidFill>
                <a:latin typeface="+mn-lt"/>
              </a:rPr>
              <a:t> и метки «Оригинал (</a:t>
            </a:r>
            <a:r>
              <a:rPr lang="ru-RU" b="0" i="0" dirty="0">
                <a:solidFill>
                  <a:srgbClr val="CC0099"/>
                </a:solidFill>
                <a:effectLst/>
                <a:latin typeface="+mn-lt"/>
              </a:rPr>
              <a:t>позволяет покупателям быть уверенными в подлинности приобретаемых товаров</a:t>
            </a:r>
            <a:r>
              <a:rPr lang="en-US" b="0" i="0" dirty="0">
                <a:solidFill>
                  <a:srgbClr val="CC0099"/>
                </a:solidFill>
                <a:effectLst/>
                <a:latin typeface="+mn-lt"/>
              </a:rPr>
              <a:t>)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en-US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C0099"/>
                </a:solidFill>
                <a:latin typeface="+mn-lt"/>
              </a:rPr>
              <a:t>Сильное обострение ценовой конкуренции в борьбе за покупателя практически во всем книжном </a:t>
            </a:r>
            <a:r>
              <a:rPr lang="ru-RU" dirty="0" err="1">
                <a:solidFill>
                  <a:srgbClr val="CC0099"/>
                </a:solidFill>
                <a:latin typeface="+mn-lt"/>
              </a:rPr>
              <a:t>онлайне</a:t>
            </a:r>
            <a:r>
              <a:rPr lang="ru-RU" dirty="0">
                <a:solidFill>
                  <a:srgbClr val="CC0099"/>
                </a:solidFill>
                <a:latin typeface="+mn-lt"/>
              </a:rPr>
              <a:t> - с помощью таких инструментов как собственные программы лояльности, кэшбек, бесплатные логистические услуги по доставке и т.д.</a:t>
            </a: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12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62922" y="399088"/>
            <a:ext cx="76811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3600" b="1" dirty="0">
                <a:solidFill>
                  <a:srgbClr val="CC0099"/>
                </a:solidFill>
              </a:rPr>
              <a:t>Стратегия</a:t>
            </a:r>
            <a:r>
              <a:rPr lang="ru-RU" sz="2800" b="1" dirty="0"/>
              <a:t> 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295200" y="1488376"/>
            <a:ext cx="8553600" cy="2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C0099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Подход </a:t>
            </a:r>
            <a:r>
              <a:rPr lang="en-US" sz="1800" dirty="0">
                <a:solidFill>
                  <a:srgbClr val="CC0099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WB </a:t>
            </a:r>
            <a:r>
              <a:rPr lang="ru-RU" sz="1800" dirty="0">
                <a:solidFill>
                  <a:srgbClr val="CC0099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 формированию ассортиментной матрицы остался прежним- мы открыты для абсолютно всех поставщиков легальной и не противоречащей законодательству книжной продукции</a:t>
            </a:r>
            <a:r>
              <a:rPr lang="en-US" sz="1800" dirty="0">
                <a:solidFill>
                  <a:srgbClr val="44546A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CC0099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всех типов и видов</a:t>
            </a:r>
            <a:endParaRPr lang="en-US" sz="1800" dirty="0">
              <a:solidFill>
                <a:srgbClr val="CC0099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C0099"/>
                </a:solidFill>
              </a:rPr>
              <a:t>Всевозможные типы книжных поставщиков –от профильных до не специализированных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C0099"/>
                </a:solidFill>
              </a:rPr>
              <a:t>Любые организационно-правовые формы (от обществ до ИП и самозанятых)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C0099"/>
                </a:solidFill>
              </a:rPr>
              <a:t>Различные схемы работы с поставщиками (</a:t>
            </a:r>
            <a:r>
              <a:rPr lang="en-US" sz="1800" dirty="0">
                <a:solidFill>
                  <a:srgbClr val="CC0099"/>
                </a:solidFill>
              </a:rPr>
              <a:t>FBO,FBS, DBS</a:t>
            </a:r>
            <a:r>
              <a:rPr lang="ru-RU" sz="1800" dirty="0">
                <a:solidFill>
                  <a:srgbClr val="CC0099"/>
                </a:solidFill>
              </a:rPr>
              <a:t>,</a:t>
            </a:r>
            <a:r>
              <a:rPr lang="en-US" sz="1800" dirty="0">
                <a:solidFill>
                  <a:srgbClr val="CC0099"/>
                </a:solidFill>
              </a:rPr>
              <a:t>RDBS </a:t>
            </a:r>
            <a:r>
              <a:rPr lang="ru-RU" sz="1800" dirty="0">
                <a:solidFill>
                  <a:srgbClr val="CC0099"/>
                </a:solidFill>
              </a:rPr>
              <a:t>и </a:t>
            </a:r>
            <a:r>
              <a:rPr lang="ru-RU" sz="1800" dirty="0" err="1">
                <a:solidFill>
                  <a:srgbClr val="CC0099"/>
                </a:solidFill>
              </a:rPr>
              <a:t>тд</a:t>
            </a:r>
            <a:r>
              <a:rPr lang="ru-RU" sz="1800" dirty="0">
                <a:solidFill>
                  <a:srgbClr val="CC0099"/>
                </a:solidFill>
              </a:rPr>
              <a:t>.)</a:t>
            </a: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42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62922" y="399088"/>
            <a:ext cx="76811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2800" b="1" dirty="0">
                <a:solidFill>
                  <a:srgbClr val="CC0099"/>
                </a:solidFill>
              </a:rPr>
              <a:t>Что нас ждет 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309600" y="1180798"/>
            <a:ext cx="83736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C0099"/>
                </a:solidFill>
                <a:latin typeface="+mn-lt"/>
              </a:rPr>
              <a:t>Еще более сильное обострение ценовой конкуренции в борьбе за покупателя практически во всем книжном </a:t>
            </a:r>
            <a:r>
              <a:rPr lang="ru-RU" sz="1600" dirty="0" err="1">
                <a:solidFill>
                  <a:srgbClr val="CC0099"/>
                </a:solidFill>
                <a:latin typeface="+mn-lt"/>
              </a:rPr>
              <a:t>онлайне</a:t>
            </a:r>
            <a:r>
              <a:rPr lang="ru-RU" sz="1600" dirty="0">
                <a:solidFill>
                  <a:srgbClr val="CC0099"/>
                </a:solidFill>
                <a:latin typeface="+mn-lt"/>
              </a:rPr>
              <a:t> - с помощью таких инструментов как собственные программы лояльности, многоуровневый кэшбек, бесплатные логистические услуги по доставке, подарки, эксклюзивы и т.д.</a:t>
            </a: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C0099"/>
                </a:solidFill>
                <a:latin typeface="+mn-lt"/>
              </a:rPr>
              <a:t>Рост доли онлайн канала до 60%</a:t>
            </a:r>
          </a:p>
          <a:p>
            <a:pPr marL="342900" marR="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42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"/>
          <p:cNvSpPr/>
          <p:nvPr/>
        </p:nvSpPr>
        <p:spPr>
          <a:xfrm>
            <a:off x="0" y="-2138"/>
            <a:ext cx="9144000" cy="5147776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1"/>
          <p:cNvSpPr txBox="1"/>
          <p:nvPr/>
        </p:nvSpPr>
        <p:spPr>
          <a:xfrm>
            <a:off x="341237" y="1681609"/>
            <a:ext cx="3925778" cy="178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1180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Давайте развиваться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80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11" descr="Google Shape;3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8252" y="-3"/>
            <a:ext cx="4535748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1"/>
          <p:cNvSpPr txBox="1"/>
          <p:nvPr/>
        </p:nvSpPr>
        <p:spPr>
          <a:xfrm>
            <a:off x="217715" y="3926114"/>
            <a:ext cx="3563256" cy="9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n-US" sz="1200" b="1" i="1" dirty="0">
                <a:solidFill>
                  <a:schemeClr val="bg1"/>
                </a:solidFill>
                <a:effectLst/>
                <a:latin typeface="Calibri,sans-serif"/>
              </a:rPr>
              <a:t> </a:t>
            </a:r>
            <a:r>
              <a:rPr lang="en-US" sz="1800" b="1" i="1" dirty="0">
                <a:solidFill>
                  <a:schemeClr val="bg1"/>
                </a:solidFill>
                <a:effectLst/>
                <a:latin typeface="Calibri,sans-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kuzmenko.aleksey2@w</a:t>
            </a:r>
            <a:r>
              <a:rPr lang="en-US" sz="1800" b="1" i="1" dirty="0">
                <a:solidFill>
                  <a:schemeClr val="bg1"/>
                </a:solidFill>
                <a:latin typeface="Calibri,sans-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1800" b="1" i="1" dirty="0">
                <a:solidFill>
                  <a:schemeClr val="bg1"/>
                </a:solidFill>
                <a:effectLst/>
                <a:latin typeface="Calibri,sans-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.ru</a:t>
            </a:r>
            <a:endParaRPr lang="ru-RU"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05.09.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1" descr="Google Shape;36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509" y="530095"/>
            <a:ext cx="2913045" cy="362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05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094863"/>
            <a:ext cx="3865010" cy="304863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Google Shape;75;p2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0" name="Google Shape;76;p2"/>
          <p:cNvSpPr txBox="1"/>
          <p:nvPr/>
        </p:nvSpPr>
        <p:spPr>
          <a:xfrm>
            <a:off x="641279" y="320126"/>
            <a:ext cx="8280921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>
              <a:lnSpc>
                <a:spcPct val="130000"/>
              </a:lnSpc>
              <a:defRPr sz="1600"/>
            </a:pPr>
            <a:r>
              <a:t>Компания Wildberries основана в 2004г. Успешно развивается уже </a:t>
            </a:r>
            <a:r>
              <a:rPr b="1"/>
              <a:t>20 лет</a:t>
            </a:r>
            <a:r>
              <a:t>.</a:t>
            </a:r>
            <a:r>
              <a:rPr sz="1400"/>
              <a:t> </a:t>
            </a:r>
          </a:p>
        </p:txBody>
      </p:sp>
      <p:sp>
        <p:nvSpPr>
          <p:cNvPr id="131" name="Google Shape;77;p2"/>
          <p:cNvSpPr txBox="1"/>
          <p:nvPr/>
        </p:nvSpPr>
        <p:spPr>
          <a:xfrm>
            <a:off x="641279" y="891598"/>
            <a:ext cx="8141752" cy="82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 anchor="ctr">
            <a:spAutoFit/>
          </a:bodyPr>
          <a:lstStyle/>
          <a:p>
            <a:pPr lvl="1">
              <a:lnSpc>
                <a:spcPct val="110000"/>
              </a:lnSpc>
              <a:defRPr sz="2400" b="1"/>
            </a:pPr>
            <a:r>
              <a:t>Wildberries сегодня – это лидер рынка электронной коммерции в России</a:t>
            </a:r>
          </a:p>
        </p:txBody>
      </p:sp>
      <p:grpSp>
        <p:nvGrpSpPr>
          <p:cNvPr id="135" name="Группа 18"/>
          <p:cNvGrpSpPr/>
          <p:nvPr/>
        </p:nvGrpSpPr>
        <p:grpSpPr>
          <a:xfrm>
            <a:off x="674739" y="3975199"/>
            <a:ext cx="2736304" cy="893982"/>
            <a:chOff x="0" y="0"/>
            <a:chExt cx="2736303" cy="893980"/>
          </a:xfrm>
        </p:grpSpPr>
        <p:sp>
          <p:nvSpPr>
            <p:cNvPr id="132" name="Скругленный прямоугольник 19"/>
            <p:cNvSpPr/>
            <p:nvPr/>
          </p:nvSpPr>
          <p:spPr>
            <a:xfrm>
              <a:off x="0" y="0"/>
              <a:ext cx="2736304" cy="893981"/>
            </a:xfrm>
            <a:prstGeom prst="roundRect">
              <a:avLst>
                <a:gd name="adj" fmla="val 16667"/>
              </a:avLst>
            </a:prstGeom>
            <a:solidFill>
              <a:srgbClr val="D244B2">
                <a:alpha val="95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Google Shape;78;p2"/>
            <p:cNvSpPr txBox="1"/>
            <p:nvPr/>
          </p:nvSpPr>
          <p:spPr>
            <a:xfrm>
              <a:off x="92565" y="108843"/>
              <a:ext cx="2430677" cy="436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ctr">
              <a:spAutoFit/>
            </a:bodyPr>
            <a:lstStyle/>
            <a:p>
              <a:pPr>
                <a:defRPr sz="2400" b="1">
                  <a:solidFill>
                    <a:srgbClr val="D244B2"/>
                  </a:solidFill>
                </a:defRPr>
              </a:pPr>
              <a:r>
                <a:t>&gt; 500 000 000</a:t>
              </a:r>
            </a:p>
          </p:txBody>
        </p:sp>
        <p:sp>
          <p:nvSpPr>
            <p:cNvPr id="134" name="Google Shape;81;p2"/>
            <p:cNvSpPr txBox="1"/>
            <p:nvPr/>
          </p:nvSpPr>
          <p:spPr>
            <a:xfrm>
              <a:off x="91437" y="459689"/>
              <a:ext cx="2644864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/>
            <a:p>
              <a:r>
                <a:rPr dirty="0" err="1"/>
                <a:t>товаров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складах</a:t>
              </a:r>
              <a:r>
                <a:rPr dirty="0"/>
                <a:t> </a:t>
              </a:r>
              <a:r>
                <a:rPr dirty="0" err="1"/>
                <a:t>компании</a:t>
              </a:r>
              <a:endParaRPr dirty="0"/>
            </a:p>
          </p:txBody>
        </p:sp>
      </p:grpSp>
      <p:grpSp>
        <p:nvGrpSpPr>
          <p:cNvPr id="139" name="Группа 22"/>
          <p:cNvGrpSpPr/>
          <p:nvPr/>
        </p:nvGrpSpPr>
        <p:grpSpPr>
          <a:xfrm>
            <a:off x="683567" y="2982279"/>
            <a:ext cx="2736306" cy="893982"/>
            <a:chOff x="0" y="0"/>
            <a:chExt cx="2736304" cy="893980"/>
          </a:xfrm>
        </p:grpSpPr>
        <p:sp>
          <p:nvSpPr>
            <p:cNvPr id="136" name="Скругленный прямоугольник 23"/>
            <p:cNvSpPr/>
            <p:nvPr/>
          </p:nvSpPr>
          <p:spPr>
            <a:xfrm>
              <a:off x="-1" y="0"/>
              <a:ext cx="2736306" cy="893982"/>
            </a:xfrm>
            <a:prstGeom prst="roundRect">
              <a:avLst>
                <a:gd name="adj" fmla="val 16667"/>
              </a:avLst>
            </a:prstGeom>
            <a:solidFill>
              <a:srgbClr val="D244B2">
                <a:alpha val="95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Google Shape;78;p2"/>
            <p:cNvSpPr txBox="1"/>
            <p:nvPr/>
          </p:nvSpPr>
          <p:spPr>
            <a:xfrm>
              <a:off x="92564" y="109185"/>
              <a:ext cx="2431363" cy="436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ctr">
              <a:spAutoFit/>
            </a:bodyPr>
            <a:lstStyle/>
            <a:p>
              <a:pPr>
                <a:defRPr sz="2400" b="1">
                  <a:solidFill>
                    <a:srgbClr val="D244B2"/>
                  </a:solidFill>
                </a:defRPr>
              </a:pPr>
              <a:r>
                <a:t>&gt; 10 000 000</a:t>
              </a:r>
            </a:p>
          </p:txBody>
        </p:sp>
        <p:sp>
          <p:nvSpPr>
            <p:cNvPr id="138" name="Google Shape;81;p2"/>
            <p:cNvSpPr txBox="1"/>
            <p:nvPr/>
          </p:nvSpPr>
          <p:spPr>
            <a:xfrm>
              <a:off x="91437" y="459689"/>
              <a:ext cx="2644864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/>
            <a:p>
              <a:r>
                <a:rPr dirty="0" err="1"/>
                <a:t>заказов</a:t>
              </a:r>
              <a:r>
                <a:rPr dirty="0"/>
                <a:t> в </a:t>
              </a:r>
              <a:r>
                <a:rPr dirty="0" err="1"/>
                <a:t>сутки</a:t>
              </a:r>
              <a:endParaRPr dirty="0"/>
            </a:p>
          </p:txBody>
        </p:sp>
      </p:grpSp>
      <p:grpSp>
        <p:nvGrpSpPr>
          <p:cNvPr id="143" name="Группа 26"/>
          <p:cNvGrpSpPr/>
          <p:nvPr/>
        </p:nvGrpSpPr>
        <p:grpSpPr>
          <a:xfrm>
            <a:off x="683566" y="1961863"/>
            <a:ext cx="2890871" cy="893984"/>
            <a:chOff x="-1" y="0"/>
            <a:chExt cx="2890869" cy="893982"/>
          </a:xfrm>
        </p:grpSpPr>
        <p:sp>
          <p:nvSpPr>
            <p:cNvPr id="140" name="Скругленный прямоугольник 27"/>
            <p:cNvSpPr/>
            <p:nvPr/>
          </p:nvSpPr>
          <p:spPr>
            <a:xfrm>
              <a:off x="-1" y="0"/>
              <a:ext cx="2736306" cy="893982"/>
            </a:xfrm>
            <a:prstGeom prst="roundRect">
              <a:avLst>
                <a:gd name="adj" fmla="val 16667"/>
              </a:avLst>
            </a:prstGeom>
            <a:solidFill>
              <a:srgbClr val="D244B2">
                <a:alpha val="95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Google Shape;78;p2"/>
            <p:cNvSpPr txBox="1"/>
            <p:nvPr/>
          </p:nvSpPr>
          <p:spPr>
            <a:xfrm>
              <a:off x="92563" y="96638"/>
              <a:ext cx="2798305" cy="461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ctr">
              <a:spAutoFit/>
            </a:bodyPr>
            <a:lstStyle/>
            <a:p>
              <a:pPr>
                <a:defRPr sz="2400" b="1">
                  <a:solidFill>
                    <a:srgbClr val="D244B2"/>
                  </a:solidFill>
                </a:defRPr>
              </a:pPr>
              <a:r>
                <a:rPr dirty="0"/>
                <a:t>&gt; </a:t>
              </a:r>
              <a:r>
                <a:rPr lang="ru-RU" dirty="0"/>
                <a:t>2,5</a:t>
              </a:r>
              <a:r>
                <a:rPr dirty="0"/>
                <a:t> </a:t>
              </a:r>
              <a:r>
                <a:rPr dirty="0" err="1"/>
                <a:t>трлн</a:t>
              </a:r>
              <a:r>
                <a:rPr dirty="0"/>
                <a:t> </a:t>
              </a:r>
              <a:r>
                <a:rPr dirty="0" err="1"/>
                <a:t>руб</a:t>
              </a:r>
              <a:r>
                <a:rPr dirty="0"/>
                <a:t>.</a:t>
              </a:r>
            </a:p>
          </p:txBody>
        </p:sp>
        <p:sp>
          <p:nvSpPr>
            <p:cNvPr id="142" name="Google Shape;81;p2"/>
            <p:cNvSpPr txBox="1"/>
            <p:nvPr/>
          </p:nvSpPr>
          <p:spPr>
            <a:xfrm>
              <a:off x="91437" y="450330"/>
              <a:ext cx="2592316" cy="3099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/>
            <a:p>
              <a:r>
                <a:rPr dirty="0" err="1"/>
                <a:t>Оборот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202</a:t>
              </a:r>
              <a:r>
                <a:rPr lang="ru-RU" dirty="0"/>
                <a:t>3</a:t>
              </a:r>
              <a:r>
                <a:rPr dirty="0"/>
                <a:t> г.</a:t>
              </a:r>
            </a:p>
          </p:txBody>
        </p:sp>
      </p:grpSp>
      <p:grpSp>
        <p:nvGrpSpPr>
          <p:cNvPr id="147" name="Группа 30"/>
          <p:cNvGrpSpPr/>
          <p:nvPr/>
        </p:nvGrpSpPr>
        <p:grpSpPr>
          <a:xfrm>
            <a:off x="3574433" y="1922689"/>
            <a:ext cx="2736307" cy="893984"/>
            <a:chOff x="-1" y="0"/>
            <a:chExt cx="2736306" cy="893982"/>
          </a:xfrm>
        </p:grpSpPr>
        <p:sp>
          <p:nvSpPr>
            <p:cNvPr id="144" name="Скругленный прямоугольник 31"/>
            <p:cNvSpPr/>
            <p:nvPr/>
          </p:nvSpPr>
          <p:spPr>
            <a:xfrm>
              <a:off x="-1" y="0"/>
              <a:ext cx="2736306" cy="893982"/>
            </a:xfrm>
            <a:prstGeom prst="roundRect">
              <a:avLst>
                <a:gd name="adj" fmla="val 16667"/>
              </a:avLst>
            </a:prstGeom>
            <a:solidFill>
              <a:srgbClr val="D244B2">
                <a:alpha val="95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Google Shape;78;p2"/>
            <p:cNvSpPr txBox="1"/>
            <p:nvPr/>
          </p:nvSpPr>
          <p:spPr>
            <a:xfrm>
              <a:off x="92565" y="96495"/>
              <a:ext cx="2430572" cy="461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ctr">
              <a:spAutoFit/>
            </a:bodyPr>
            <a:lstStyle/>
            <a:p>
              <a:pPr>
                <a:defRPr sz="2400" b="1">
                  <a:solidFill>
                    <a:srgbClr val="D244B2"/>
                  </a:solidFill>
                </a:defRPr>
              </a:pPr>
              <a:r>
                <a:rPr dirty="0"/>
                <a:t>+ 8</a:t>
              </a:r>
              <a:r>
                <a:rPr lang="ru-RU" dirty="0"/>
                <a:t>0</a:t>
              </a:r>
              <a:r>
                <a:rPr dirty="0"/>
                <a:t>%</a:t>
              </a:r>
            </a:p>
          </p:txBody>
        </p:sp>
        <p:sp>
          <p:nvSpPr>
            <p:cNvPr id="146" name="Google Shape;81;p2"/>
            <p:cNvSpPr txBox="1"/>
            <p:nvPr/>
          </p:nvSpPr>
          <p:spPr>
            <a:xfrm>
              <a:off x="91438" y="459691"/>
              <a:ext cx="2592064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/>
            <a:p>
              <a:r>
                <a:t>год к году</a:t>
              </a:r>
            </a:p>
          </p:txBody>
        </p:sp>
      </p:grpSp>
      <p:sp>
        <p:nvSpPr>
          <p:cNvPr id="148" name="Скругленный прямоугольник 3"/>
          <p:cNvSpPr/>
          <p:nvPr/>
        </p:nvSpPr>
        <p:spPr>
          <a:xfrm>
            <a:off x="7020272" y="270601"/>
            <a:ext cx="753337" cy="453668"/>
          </a:xfrm>
          <a:prstGeom prst="roundRect">
            <a:avLst>
              <a:gd name="adj" fmla="val 16667"/>
            </a:avLst>
          </a:prstGeom>
          <a:solidFill>
            <a:srgbClr val="D244B2">
              <a:alpha val="956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351;p27"/>
          <p:cNvSpPr/>
          <p:nvPr/>
        </p:nvSpPr>
        <p:spPr>
          <a:xfrm>
            <a:off x="0" y="-2136"/>
            <a:ext cx="9144000" cy="126731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1" name="Google Shape;313;p27"/>
          <p:cNvSpPr txBox="1"/>
          <p:nvPr/>
        </p:nvSpPr>
        <p:spPr>
          <a:xfrm>
            <a:off x="923363" y="2084481"/>
            <a:ext cx="790315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r>
              <a:t>Беларусь</a:t>
            </a:r>
          </a:p>
        </p:txBody>
      </p:sp>
      <p:pic>
        <p:nvPicPr>
          <p:cNvPr id="152" name="Google Shape;314;p27" descr="Google Shape;314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5" y="1931734"/>
            <a:ext cx="498567" cy="498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uzbekistan.png" descr="uzbekist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97" y="2692622"/>
            <a:ext cx="468002" cy="4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313;p27"/>
          <p:cNvSpPr txBox="1"/>
          <p:nvPr/>
        </p:nvSpPr>
        <p:spPr>
          <a:xfrm>
            <a:off x="923363" y="2896610"/>
            <a:ext cx="936427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r>
              <a:rPr dirty="0" err="1"/>
              <a:t>Узбекистан</a:t>
            </a:r>
            <a:endParaRPr dirty="0"/>
          </a:p>
        </p:txBody>
      </p:sp>
      <p:pic>
        <p:nvPicPr>
          <p:cNvPr id="155" name="Google Shape;323;p27" descr="Google Shape;323;p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700" y="1203974"/>
            <a:ext cx="498566" cy="49856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Google Shape;313;p27"/>
          <p:cNvSpPr txBox="1"/>
          <p:nvPr/>
        </p:nvSpPr>
        <p:spPr>
          <a:xfrm>
            <a:off x="2723870" y="1350677"/>
            <a:ext cx="845878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r>
              <a:t>Казахстан</a:t>
            </a:r>
          </a:p>
        </p:txBody>
      </p:sp>
      <p:pic>
        <p:nvPicPr>
          <p:cNvPr id="157" name="Google Shape;320;p27" descr="Google Shape;320;p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205" y="1935245"/>
            <a:ext cx="498566" cy="49154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313;p27"/>
          <p:cNvSpPr txBox="1"/>
          <p:nvPr/>
        </p:nvSpPr>
        <p:spPr>
          <a:xfrm>
            <a:off x="2722170" y="2082324"/>
            <a:ext cx="745085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r>
              <a:t>Армения</a:t>
            </a:r>
          </a:p>
        </p:txBody>
      </p:sp>
      <p:sp>
        <p:nvSpPr>
          <p:cNvPr id="159" name="Google Shape;313;p27"/>
          <p:cNvSpPr txBox="1"/>
          <p:nvPr/>
        </p:nvSpPr>
        <p:spPr>
          <a:xfrm>
            <a:off x="926410" y="1352722"/>
            <a:ext cx="59576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r>
              <a:t>Россия</a:t>
            </a:r>
          </a:p>
        </p:txBody>
      </p:sp>
      <p:pic>
        <p:nvPicPr>
          <p:cNvPr id="160" name="Google Shape;337;p27" descr="Google Shape;337;p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97" y="1203598"/>
            <a:ext cx="491544" cy="49154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Google Shape;170;p27"/>
          <p:cNvSpPr txBox="1"/>
          <p:nvPr/>
        </p:nvSpPr>
        <p:spPr>
          <a:xfrm>
            <a:off x="309015" y="289674"/>
            <a:ext cx="84073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2400" b="1"/>
            </a:pPr>
            <a:r>
              <a:rPr sz="2000" dirty="0" err="1"/>
              <a:t>Более</a:t>
            </a:r>
            <a:r>
              <a:rPr sz="2000" dirty="0"/>
              <a:t> 3</a:t>
            </a:r>
            <a:r>
              <a:rPr lang="ru-RU" sz="2000" dirty="0"/>
              <a:t>8</a:t>
            </a:r>
            <a:r>
              <a:rPr sz="2000" dirty="0"/>
              <a:t> 000 </a:t>
            </a:r>
            <a:r>
              <a:rPr sz="2000" dirty="0" err="1"/>
              <a:t>пунктов</a:t>
            </a:r>
            <a:r>
              <a:rPr sz="2000" dirty="0"/>
              <a:t> </a:t>
            </a:r>
            <a:r>
              <a:rPr sz="2000" dirty="0" err="1"/>
              <a:t>выдачи</a:t>
            </a:r>
            <a:r>
              <a:rPr sz="2000" dirty="0"/>
              <a:t> </a:t>
            </a:r>
            <a:r>
              <a:rPr sz="2000" dirty="0" err="1"/>
              <a:t>заказов</a:t>
            </a:r>
            <a:r>
              <a:rPr sz="2000" dirty="0"/>
              <a:t> в </a:t>
            </a:r>
            <a:r>
              <a:rPr lang="ru-RU" sz="2000" dirty="0"/>
              <a:t>6</a:t>
            </a:r>
            <a:r>
              <a:rPr sz="2000" dirty="0"/>
              <a:t> </a:t>
            </a:r>
            <a:r>
              <a:rPr sz="2000" dirty="0" err="1"/>
              <a:t>странах</a:t>
            </a:r>
            <a:r>
              <a:rPr lang="ru-RU" sz="2000" dirty="0"/>
              <a:t> присутствия</a:t>
            </a:r>
            <a:endParaRPr sz="2000" dirty="0"/>
          </a:p>
        </p:txBody>
      </p:sp>
      <p:sp>
        <p:nvSpPr>
          <p:cNvPr id="162" name="Скругленный прямоугольник 1"/>
          <p:cNvSpPr/>
          <p:nvPr/>
        </p:nvSpPr>
        <p:spPr>
          <a:xfrm>
            <a:off x="4572000" y="1122230"/>
            <a:ext cx="3857858" cy="1592668"/>
          </a:xfrm>
          <a:prstGeom prst="roundRect">
            <a:avLst>
              <a:gd name="adj" fmla="val 16667"/>
            </a:avLst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Скругленный прямоугольник 2"/>
          <p:cNvSpPr/>
          <p:nvPr/>
        </p:nvSpPr>
        <p:spPr>
          <a:xfrm>
            <a:off x="4572000" y="2957920"/>
            <a:ext cx="1789928" cy="1789928"/>
          </a:xfrm>
          <a:prstGeom prst="roundRect">
            <a:avLst>
              <a:gd name="adj" fmla="val 16667"/>
            </a:avLst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Скругленный прямоугольник 3"/>
          <p:cNvSpPr/>
          <p:nvPr/>
        </p:nvSpPr>
        <p:spPr>
          <a:xfrm>
            <a:off x="6639930" y="2957920"/>
            <a:ext cx="1789929" cy="1789928"/>
          </a:xfrm>
          <a:prstGeom prst="roundRect">
            <a:avLst>
              <a:gd name="adj" fmla="val 16667"/>
            </a:avLst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Google Shape;335;p27" descr="Google Shape;335;p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638" y="2638776"/>
            <a:ext cx="498566" cy="49856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Google Shape;313;p27"/>
          <p:cNvSpPr txBox="1"/>
          <p:nvPr/>
        </p:nvSpPr>
        <p:spPr>
          <a:xfrm>
            <a:off x="2614771" y="2789367"/>
            <a:ext cx="117469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/>
          </a:lstStyle>
          <a:p>
            <a:r>
              <a:t>Кыргызстан</a:t>
            </a:r>
          </a:p>
        </p:txBody>
      </p:sp>
      <p:sp>
        <p:nvSpPr>
          <p:cNvPr id="167" name="Google Shape;313;p27"/>
          <p:cNvSpPr txBox="1"/>
          <p:nvPr/>
        </p:nvSpPr>
        <p:spPr>
          <a:xfrm>
            <a:off x="1071905" y="4293878"/>
            <a:ext cx="493229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r>
              <a:rPr dirty="0" err="1"/>
              <a:t>Китай</a:t>
            </a:r>
            <a:endParaRPr dirty="0"/>
          </a:p>
        </p:txBody>
      </p:sp>
      <p:pic>
        <p:nvPicPr>
          <p:cNvPr id="168" name="Picture 10" descr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172" y="4116973"/>
            <a:ext cx="564191" cy="56419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170;p27"/>
          <p:cNvSpPr txBox="1"/>
          <p:nvPr/>
        </p:nvSpPr>
        <p:spPr>
          <a:xfrm>
            <a:off x="368306" y="3733169"/>
            <a:ext cx="21709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2400" b="1"/>
            </a:pPr>
            <a:r>
              <a:rPr lang="ru-RU" sz="2000" dirty="0"/>
              <a:t>+ импорт из КНР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92;p3"/>
          <p:cNvSpPr/>
          <p:nvPr/>
        </p:nvSpPr>
        <p:spPr>
          <a:xfrm>
            <a:off x="0" y="-2138"/>
            <a:ext cx="9144000" cy="137792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71" name="Google Shape;158;p7"/>
          <p:cNvSpPr txBox="1"/>
          <p:nvPr/>
        </p:nvSpPr>
        <p:spPr>
          <a:xfrm>
            <a:off x="312549" y="290332"/>
            <a:ext cx="8742551" cy="70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/>
            </a:lvl1pPr>
          </a:lstStyle>
          <a:p>
            <a:r>
              <a:t>Логистическая инфраструктура огромна и требует большого количества человеческих ресурсов</a:t>
            </a:r>
          </a:p>
        </p:txBody>
      </p:sp>
      <p:grpSp>
        <p:nvGrpSpPr>
          <p:cNvPr id="175" name="Группа 4"/>
          <p:cNvGrpSpPr/>
          <p:nvPr/>
        </p:nvGrpSpPr>
        <p:grpSpPr>
          <a:xfrm>
            <a:off x="266869" y="1149668"/>
            <a:ext cx="3153003" cy="1150738"/>
            <a:chOff x="0" y="0"/>
            <a:chExt cx="3153001" cy="1150737"/>
          </a:xfrm>
        </p:grpSpPr>
        <p:sp>
          <p:nvSpPr>
            <p:cNvPr id="172" name="Скругленный прямоугольник 8"/>
            <p:cNvSpPr/>
            <p:nvPr/>
          </p:nvSpPr>
          <p:spPr>
            <a:xfrm>
              <a:off x="0" y="0"/>
              <a:ext cx="3153002" cy="1150738"/>
            </a:xfrm>
            <a:prstGeom prst="roundRect">
              <a:avLst>
                <a:gd name="adj" fmla="val 15733"/>
              </a:avLst>
            </a:prstGeom>
            <a:solidFill>
              <a:srgbClr val="D244B2">
                <a:alpha val="95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" name="Google Shape;78;p2"/>
            <p:cNvSpPr txBox="1"/>
            <p:nvPr/>
          </p:nvSpPr>
          <p:spPr>
            <a:xfrm>
              <a:off x="106489" y="108808"/>
              <a:ext cx="2800924" cy="436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ctr">
              <a:spAutoFit/>
            </a:bodyPr>
            <a:lstStyle/>
            <a:p>
              <a:pPr>
                <a:defRPr sz="2400" b="1">
                  <a:solidFill>
                    <a:srgbClr val="D244B2"/>
                  </a:solidFill>
                </a:defRPr>
              </a:pPr>
              <a:r>
                <a:t>&gt; 2 000 000 м</a:t>
              </a:r>
              <a:r>
                <a:rPr baseline="30000"/>
                <a:t>2</a:t>
              </a:r>
            </a:p>
          </p:txBody>
        </p:sp>
        <p:sp>
          <p:nvSpPr>
            <p:cNvPr id="174" name="Google Shape;81;p2"/>
            <p:cNvSpPr txBox="1"/>
            <p:nvPr/>
          </p:nvSpPr>
          <p:spPr>
            <a:xfrm>
              <a:off x="93988" y="607322"/>
              <a:ext cx="3047636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/>
            <a:p>
              <a:r>
                <a:t>площадь логистических объектов</a:t>
              </a:r>
            </a:p>
          </p:txBody>
        </p:sp>
      </p:grpSp>
      <p:grpSp>
        <p:nvGrpSpPr>
          <p:cNvPr id="179" name="Группа 11"/>
          <p:cNvGrpSpPr/>
          <p:nvPr/>
        </p:nvGrpSpPr>
        <p:grpSpPr>
          <a:xfrm>
            <a:off x="3563887" y="1141047"/>
            <a:ext cx="3384377" cy="1150739"/>
            <a:chOff x="0" y="0"/>
            <a:chExt cx="3384375" cy="1150737"/>
          </a:xfrm>
        </p:grpSpPr>
        <p:sp>
          <p:nvSpPr>
            <p:cNvPr id="176" name="Скругленный прямоугольник 12"/>
            <p:cNvSpPr/>
            <p:nvPr/>
          </p:nvSpPr>
          <p:spPr>
            <a:xfrm>
              <a:off x="0" y="0"/>
              <a:ext cx="3384376" cy="1150738"/>
            </a:xfrm>
            <a:prstGeom prst="roundRect">
              <a:avLst>
                <a:gd name="adj" fmla="val 15733"/>
              </a:avLst>
            </a:prstGeom>
            <a:solidFill>
              <a:srgbClr val="D244B2">
                <a:alpha val="95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Google Shape;78;p2"/>
            <p:cNvSpPr txBox="1"/>
            <p:nvPr/>
          </p:nvSpPr>
          <p:spPr>
            <a:xfrm>
              <a:off x="92565" y="108756"/>
              <a:ext cx="2430502" cy="436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ctr">
              <a:spAutoFit/>
            </a:bodyPr>
            <a:lstStyle/>
            <a:p>
              <a:pPr>
                <a:defRPr sz="2400" b="1">
                  <a:solidFill>
                    <a:srgbClr val="D244B2"/>
                  </a:solidFill>
                </a:defRPr>
              </a:pPr>
              <a:r>
                <a:t>&gt; 80</a:t>
              </a:r>
            </a:p>
          </p:txBody>
        </p:sp>
        <p:sp>
          <p:nvSpPr>
            <p:cNvPr id="178" name="Google Shape;81;p2"/>
            <p:cNvSpPr txBox="1"/>
            <p:nvPr/>
          </p:nvSpPr>
          <p:spPr>
            <a:xfrm>
              <a:off x="85886" y="615942"/>
              <a:ext cx="2928455" cy="290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/>
            <a:p>
              <a:r>
                <a:t>логистических объектов</a:t>
              </a:r>
            </a:p>
          </p:txBody>
        </p:sp>
      </p:grpSp>
      <p:sp>
        <p:nvSpPr>
          <p:cNvPr id="180" name="Google Shape;81;p2"/>
          <p:cNvSpPr txBox="1"/>
          <p:nvPr/>
        </p:nvSpPr>
        <p:spPr>
          <a:xfrm>
            <a:off x="306065" y="2380109"/>
            <a:ext cx="8193250" cy="30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799" tIns="46799" rIns="46799" bIns="46799" anchor="ctr">
            <a:spAutoFit/>
          </a:bodyPr>
          <a:lstStyle/>
          <a:p>
            <a:r>
              <a:rPr lang="ru-RU" b="1" dirty="0"/>
              <a:t>В 2024 году </a:t>
            </a:r>
            <a:r>
              <a:rPr lang="ru-RU" dirty="0" err="1"/>
              <a:t>Wildberries</a:t>
            </a:r>
            <a:r>
              <a:rPr lang="ru-RU" dirty="0"/>
              <a:t> построит </a:t>
            </a:r>
            <a:r>
              <a:rPr lang="ru-RU" b="1" dirty="0"/>
              <a:t>2,5 млн кв. м </a:t>
            </a:r>
            <a:r>
              <a:rPr lang="ru-RU" dirty="0"/>
              <a:t>складов и потратит на это более </a:t>
            </a:r>
            <a:r>
              <a:rPr lang="ru-RU" b="1" dirty="0"/>
              <a:t>100 млрд руб.</a:t>
            </a:r>
            <a:endParaRPr b="1" dirty="0"/>
          </a:p>
        </p:txBody>
      </p:sp>
      <p:sp>
        <p:nvSpPr>
          <p:cNvPr id="181" name="Скругленный прямоугольник 18"/>
          <p:cNvSpPr/>
          <p:nvPr/>
        </p:nvSpPr>
        <p:spPr>
          <a:xfrm>
            <a:off x="252558" y="2802117"/>
            <a:ext cx="4240337" cy="2051051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Скругленный прямоугольник 19"/>
          <p:cNvSpPr/>
          <p:nvPr/>
        </p:nvSpPr>
        <p:spPr>
          <a:xfrm>
            <a:off x="4651107" y="2790523"/>
            <a:ext cx="2297157" cy="2071267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036B9B5-D236-413C-8F38-82D3FD5CA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3628800"/>
            <a:ext cx="7586550" cy="1209600"/>
          </a:xfrm>
        </p:spPr>
        <p:txBody>
          <a:bodyPr>
            <a:normAutofit lnSpcReduction="10000"/>
          </a:bodyPr>
          <a:lstStyle/>
          <a:p>
            <a:r>
              <a:rPr lang="ru-RU" sz="1400" i="0" dirty="0">
                <a:solidFill>
                  <a:srgbClr val="CC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 конца года мы планируем ввести в эксплуатацию около 1 млн кв. м складских площадей.</a:t>
            </a:r>
            <a:endParaRPr lang="en-US" sz="1400" i="0" dirty="0">
              <a:solidFill>
                <a:srgbClr val="CC00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i="0" dirty="0">
                <a:solidFill>
                  <a:srgbClr val="CC00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Новые складские площади появятся в Московской области, Санкт-Петербурге, Туле, Невинномысске, Краснодаре, Самаре, Сарапуле, Котовске, Рязани, Волгограде, Владимире, Воронеже, Пензе и Твери</a:t>
            </a:r>
            <a:r>
              <a:rPr lang="ru-RU" sz="1100" i="0" dirty="0">
                <a:solidFill>
                  <a:srgbClr val="3F43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555E6-B42F-4187-BE05-6F5B01AC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03" y="229978"/>
            <a:ext cx="6744394" cy="30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5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ABE4-2869-4744-811B-304CAC20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6621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C0099"/>
                </a:solidFill>
              </a:rPr>
              <a:t>Категория «Книги» на</a:t>
            </a:r>
            <a:r>
              <a:rPr lang="en-US" sz="3200" b="1" dirty="0">
                <a:solidFill>
                  <a:srgbClr val="CC0099"/>
                </a:solidFill>
              </a:rPr>
              <a:t> WB</a:t>
            </a:r>
            <a:r>
              <a:rPr lang="ru-RU" sz="3200" b="1" dirty="0">
                <a:solidFill>
                  <a:srgbClr val="CC0099"/>
                </a:solidFill>
              </a:rPr>
              <a:t>  2024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F9BC19-59D1-47DA-AF04-82F83ECA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00" y="885600"/>
            <a:ext cx="8661600" cy="3747123"/>
          </a:xfrm>
        </p:spPr>
        <p:txBody>
          <a:bodyPr/>
          <a:lstStyle/>
          <a:p>
            <a:endParaRPr lang="ru-RU" sz="3600" dirty="0">
              <a:solidFill>
                <a:srgbClr val="CC0099"/>
              </a:solidFill>
            </a:endParaRPr>
          </a:p>
          <a:p>
            <a:r>
              <a:rPr lang="ru-RU" sz="3600" dirty="0">
                <a:solidFill>
                  <a:srgbClr val="CC0099"/>
                </a:solidFill>
              </a:rPr>
              <a:t>+40% рост продаж в деньгах </a:t>
            </a:r>
          </a:p>
          <a:p>
            <a:r>
              <a:rPr lang="ru-RU" sz="3600" dirty="0">
                <a:solidFill>
                  <a:srgbClr val="CC0099"/>
                </a:solidFill>
              </a:rPr>
              <a:t>+27% рост в штуках</a:t>
            </a:r>
          </a:p>
          <a:p>
            <a:r>
              <a:rPr lang="ru-RU" sz="3600" dirty="0">
                <a:solidFill>
                  <a:srgbClr val="CC0099"/>
                </a:solidFill>
              </a:rPr>
              <a:t>Более 70 000 000 </a:t>
            </a:r>
            <a:r>
              <a:rPr lang="ru-RU" sz="3600" dirty="0" err="1">
                <a:solidFill>
                  <a:srgbClr val="CC0099"/>
                </a:solidFill>
              </a:rPr>
              <a:t>шт</a:t>
            </a:r>
            <a:r>
              <a:rPr lang="ru-RU" sz="3600" dirty="0">
                <a:solidFill>
                  <a:srgbClr val="CC0099"/>
                </a:solidFill>
              </a:rPr>
              <a:t> заказано</a:t>
            </a:r>
          </a:p>
          <a:p>
            <a:endParaRPr lang="ru-RU" dirty="0">
              <a:solidFill>
                <a:srgbClr val="CC0099"/>
              </a:solidFill>
            </a:endParaRPr>
          </a:p>
          <a:p>
            <a:endParaRPr lang="ru-RU" dirty="0">
              <a:solidFill>
                <a:srgbClr val="CC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1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ABE4-2869-4744-811B-304CAC20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6621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C0099"/>
                </a:solidFill>
              </a:rPr>
              <a:t>Категория «Книги» на</a:t>
            </a:r>
            <a:r>
              <a:rPr lang="en-US" sz="3200" b="1" dirty="0">
                <a:solidFill>
                  <a:srgbClr val="CC0099"/>
                </a:solidFill>
              </a:rPr>
              <a:t> WB</a:t>
            </a:r>
            <a:r>
              <a:rPr lang="ru-RU" sz="3200" b="1" dirty="0">
                <a:solidFill>
                  <a:srgbClr val="CC0099"/>
                </a:solidFill>
              </a:rPr>
              <a:t>  2024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F9BC19-59D1-47DA-AF04-82F83ECA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600" y="885600"/>
            <a:ext cx="8661600" cy="3747123"/>
          </a:xfrm>
        </p:spPr>
        <p:txBody>
          <a:bodyPr/>
          <a:lstStyle/>
          <a:p>
            <a:r>
              <a:rPr lang="ru-RU" dirty="0">
                <a:solidFill>
                  <a:srgbClr val="CC0099"/>
                </a:solidFill>
              </a:rPr>
              <a:t>Более 9700 поставщиков </a:t>
            </a:r>
          </a:p>
          <a:p>
            <a:r>
              <a:rPr lang="ru-RU" dirty="0">
                <a:solidFill>
                  <a:srgbClr val="CC0099"/>
                </a:solidFill>
              </a:rPr>
              <a:t>Более 6 млн </a:t>
            </a:r>
            <a:r>
              <a:rPr lang="en-US" dirty="0">
                <a:solidFill>
                  <a:srgbClr val="CC0099"/>
                </a:solidFill>
              </a:rPr>
              <a:t>SKU</a:t>
            </a:r>
            <a:r>
              <a:rPr lang="ru-RU" dirty="0">
                <a:solidFill>
                  <a:srgbClr val="CC0099"/>
                </a:solidFill>
              </a:rPr>
              <a:t> доступно</a:t>
            </a:r>
          </a:p>
          <a:p>
            <a:r>
              <a:rPr lang="ru-RU" dirty="0">
                <a:solidFill>
                  <a:srgbClr val="CC0099"/>
                </a:solidFill>
              </a:rPr>
              <a:t>Доля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ru-RU" dirty="0">
                <a:solidFill>
                  <a:srgbClr val="CC0099"/>
                </a:solidFill>
              </a:rPr>
              <a:t>направления ежемесячно в общих продажах 2024 колеблется в диапазоне 1-1,5%</a:t>
            </a:r>
          </a:p>
          <a:p>
            <a:r>
              <a:rPr lang="ru-RU" dirty="0">
                <a:solidFill>
                  <a:srgbClr val="CC0099"/>
                </a:solidFill>
              </a:rPr>
              <a:t>Доля </a:t>
            </a:r>
            <a:r>
              <a:rPr lang="en-US" dirty="0">
                <a:solidFill>
                  <a:srgbClr val="CC0099"/>
                </a:solidFill>
              </a:rPr>
              <a:t>FBS 27% (</a:t>
            </a:r>
            <a:r>
              <a:rPr lang="ru-RU" dirty="0">
                <a:solidFill>
                  <a:srgbClr val="CC0099"/>
                </a:solidFill>
              </a:rPr>
              <a:t>рост 2,5 раза)</a:t>
            </a:r>
          </a:p>
          <a:p>
            <a:r>
              <a:rPr lang="ru-RU" dirty="0">
                <a:solidFill>
                  <a:srgbClr val="CC0099"/>
                </a:solidFill>
              </a:rPr>
              <a:t>Ср цена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ru-RU" dirty="0">
                <a:solidFill>
                  <a:srgbClr val="CC0099"/>
                </a:solidFill>
              </a:rPr>
              <a:t>продажи книги +10% к 2023</a:t>
            </a:r>
          </a:p>
          <a:p>
            <a:r>
              <a:rPr lang="ru-RU" sz="2000" dirty="0">
                <a:solidFill>
                  <a:srgbClr val="CC0099"/>
                </a:solidFill>
              </a:rPr>
              <a:t>Книги  входят в ТОП</a:t>
            </a:r>
            <a:r>
              <a:rPr lang="en-US" sz="2000" dirty="0">
                <a:solidFill>
                  <a:srgbClr val="CC0099"/>
                </a:solidFill>
              </a:rPr>
              <a:t>10</a:t>
            </a:r>
            <a:r>
              <a:rPr lang="ru-RU" sz="2000" dirty="0">
                <a:solidFill>
                  <a:srgbClr val="CC0099"/>
                </a:solidFill>
              </a:rPr>
              <a:t> среди различных товарных предметов на </a:t>
            </a:r>
            <a:r>
              <a:rPr lang="en-US" sz="2000" dirty="0">
                <a:solidFill>
                  <a:srgbClr val="CC0099"/>
                </a:solidFill>
              </a:rPr>
              <a:t>WB </a:t>
            </a:r>
            <a:r>
              <a:rPr lang="ru-RU" sz="2000" dirty="0">
                <a:solidFill>
                  <a:srgbClr val="CC0099"/>
                </a:solidFill>
              </a:rPr>
              <a:t>по </a:t>
            </a:r>
            <a:r>
              <a:rPr lang="ru-RU" sz="2000" dirty="0" err="1">
                <a:solidFill>
                  <a:srgbClr val="CC0099"/>
                </a:solidFill>
              </a:rPr>
              <a:t>экз</a:t>
            </a:r>
            <a:r>
              <a:rPr lang="ru-RU" sz="2000" dirty="0">
                <a:solidFill>
                  <a:srgbClr val="CC0099"/>
                </a:solidFill>
              </a:rPr>
              <a:t> продажам </a:t>
            </a:r>
            <a:endParaRPr lang="ru-RU" sz="2000" i="0" u="none" strike="noStrike" cap="none" dirty="0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>
              <a:solidFill>
                <a:srgbClr val="CC0099"/>
              </a:solidFill>
            </a:endParaRPr>
          </a:p>
          <a:p>
            <a:endParaRPr lang="ru-RU" dirty="0">
              <a:solidFill>
                <a:srgbClr val="CC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8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BFBFB-72DD-49F9-861E-1A946540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273842"/>
            <a:ext cx="8256150" cy="9941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оборота  по укрупненным разделам книжного ассортимента </a:t>
            </a:r>
            <a:r>
              <a:rPr lang="ru-RU" sz="2400" b="1" dirty="0">
                <a:solidFill>
                  <a:srgbClr val="CC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ВБ</a:t>
            </a:r>
            <a:r>
              <a:rPr lang="ru-RU" sz="24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202</a:t>
            </a:r>
            <a:r>
              <a:rPr lang="en-US" sz="24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959CCC-2754-4BB8-BA00-BEB9C3249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CC0099"/>
                </a:solidFill>
              </a:rPr>
              <a:t>Художественная литература 27% </a:t>
            </a:r>
          </a:p>
          <a:p>
            <a:r>
              <a:rPr lang="ru-RU" dirty="0">
                <a:solidFill>
                  <a:srgbClr val="CC0099"/>
                </a:solidFill>
              </a:rPr>
              <a:t>Детская литература 30% </a:t>
            </a:r>
          </a:p>
          <a:p>
            <a:r>
              <a:rPr lang="ru-RU" dirty="0">
                <a:solidFill>
                  <a:srgbClr val="CC0099"/>
                </a:solidFill>
              </a:rPr>
              <a:t>Учебная литература 17%</a:t>
            </a:r>
          </a:p>
          <a:p>
            <a:r>
              <a:rPr lang="ru-RU" dirty="0">
                <a:solidFill>
                  <a:srgbClr val="CC0099"/>
                </a:solidFill>
              </a:rPr>
              <a:t>Нон </a:t>
            </a:r>
            <a:r>
              <a:rPr lang="ru-RU" dirty="0" err="1">
                <a:solidFill>
                  <a:srgbClr val="CC0099"/>
                </a:solidFill>
              </a:rPr>
              <a:t>фикшн</a:t>
            </a:r>
            <a:r>
              <a:rPr lang="ru-RU" dirty="0">
                <a:solidFill>
                  <a:srgbClr val="CC0099"/>
                </a:solidFill>
              </a:rPr>
              <a:t> 26% </a:t>
            </a:r>
          </a:p>
        </p:txBody>
      </p:sp>
    </p:spTree>
    <p:extLst>
      <p:ext uri="{BB962C8B-B14F-4D97-AF65-F5344CB8AC3E}">
        <p14:creationId xmlns:p14="http://schemas.microsoft.com/office/powerpoint/2010/main" val="421847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62922" y="399088"/>
            <a:ext cx="76811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Книжная категория </a:t>
            </a:r>
            <a:r>
              <a:rPr lang="en-GB" sz="2400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WB</a:t>
            </a:r>
            <a:r>
              <a:rPr lang="en-GB" sz="2400" b="1" dirty="0">
                <a:solidFill>
                  <a:srgbClr val="CC0099"/>
                </a:solidFill>
              </a:rPr>
              <a:t>. </a:t>
            </a:r>
            <a:endParaRPr lang="ru-RU" sz="2400" b="1" dirty="0">
              <a:solidFill>
                <a:srgbClr val="CC009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2400" b="1" dirty="0">
                <a:solidFill>
                  <a:srgbClr val="CC0099"/>
                </a:solidFill>
              </a:rPr>
              <a:t>География продаж 2024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562922" y="1526401"/>
            <a:ext cx="784967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C0099"/>
                </a:solidFill>
              </a:rPr>
              <a:t>13% </a:t>
            </a:r>
            <a:r>
              <a:rPr lang="ru-RU" sz="2800" dirty="0" err="1">
                <a:solidFill>
                  <a:srgbClr val="CC0099"/>
                </a:solidFill>
              </a:rPr>
              <a:t>Москва+СПБ</a:t>
            </a:r>
            <a:endParaRPr lang="ru-RU" sz="2800" dirty="0">
              <a:solidFill>
                <a:srgbClr val="CC0099"/>
              </a:solidFill>
            </a:endParaRPr>
          </a:p>
          <a:p>
            <a:pPr marL="285750" indent="-285750">
              <a:lnSpc>
                <a:spcPct val="11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C0099"/>
                </a:solidFill>
              </a:rPr>
              <a:t>75% Регионы</a:t>
            </a:r>
            <a:r>
              <a:rPr lang="ru-RU" sz="2800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800" dirty="0">
              <a:solidFill>
                <a:srgbClr val="CC0099"/>
              </a:solidFill>
            </a:endParaRPr>
          </a:p>
          <a:p>
            <a:pPr marL="285750" marR="0" lvl="0" indent="-2857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800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12% </a:t>
            </a:r>
            <a:r>
              <a:rPr lang="en-US" sz="2800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ru-RU" sz="2800" i="0" u="none" strike="noStrike" cap="none" dirty="0" err="1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ЭС+Узбекистан</a:t>
            </a:r>
            <a:endParaRPr lang="ru-RU" sz="2800" i="0" u="none" strike="noStrike" cap="none" dirty="0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CC0099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-2135"/>
            <a:ext cx="9144000" cy="97234"/>
          </a:xfrm>
          <a:prstGeom prst="rect">
            <a:avLst/>
          </a:prstGeom>
          <a:gradFill>
            <a:gsLst>
              <a:gs pos="0">
                <a:srgbClr val="CB11AB"/>
              </a:gs>
              <a:gs pos="100000">
                <a:srgbClr val="48117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114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52015</TotalTime>
  <Words>749</Words>
  <Application>Microsoft Office PowerPoint</Application>
  <PresentationFormat>Экран (16:9)</PresentationFormat>
  <Paragraphs>106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Calibri,sans-serif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Категория «Книги» на WB  2024</vt:lpstr>
      <vt:lpstr>Категория «Книги» на WB  2024</vt:lpstr>
      <vt:lpstr>Доля оборота  по укрупненным разделам книжного ассортимента на ВБ в 2024</vt:lpstr>
      <vt:lpstr>Презентация PowerPoint</vt:lpstr>
      <vt:lpstr>География продаж покупателей печатных (бумажных) книг среди клиентов в 2024 году по ФО.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Ронжина Анфиса Александровна</dc:creator>
  <cp:lastModifiedBy>ASUS</cp:lastModifiedBy>
  <cp:revision>371</cp:revision>
  <cp:lastPrinted>2022-04-11T15:46:39Z</cp:lastPrinted>
  <dcterms:modified xsi:type="dcterms:W3CDTF">2024-09-04T16:27:42Z</dcterms:modified>
</cp:coreProperties>
</file>